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3" r:id="rId5"/>
    <p:sldId id="264" r:id="rId6"/>
    <p:sldId id="283" r:id="rId7"/>
    <p:sldId id="287" r:id="rId8"/>
    <p:sldId id="267" r:id="rId9"/>
    <p:sldId id="268" r:id="rId10"/>
    <p:sldId id="269" r:id="rId11"/>
    <p:sldId id="270" r:id="rId12"/>
    <p:sldId id="282" r:id="rId13"/>
    <p:sldId id="277" r:id="rId14"/>
    <p:sldId id="279" r:id="rId15"/>
    <p:sldId id="278" r:id="rId16"/>
    <p:sldId id="288" r:id="rId17"/>
    <p:sldId id="289" r:id="rId18"/>
    <p:sldId id="285" r:id="rId19"/>
    <p:sldId id="290"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42" d="100"/>
          <a:sy n="42" d="100"/>
        </p:scale>
        <p:origin x="132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ond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168" y="-853670"/>
            <a:ext cx="9320716" cy="7754004"/>
          </a:xfrm>
          <a:prstGeom prst="rect">
            <a:avLst/>
          </a:prstGeom>
        </p:spPr>
      </p:pic>
      <p:sp>
        <p:nvSpPr>
          <p:cNvPr id="2" name="Title 1"/>
          <p:cNvSpPr>
            <a:spLocks noGrp="1"/>
          </p:cNvSpPr>
          <p:nvPr>
            <p:ph type="ctrTitle"/>
          </p:nvPr>
        </p:nvSpPr>
        <p:spPr>
          <a:xfrm>
            <a:off x="2201332" y="2130425"/>
            <a:ext cx="6256867" cy="1470025"/>
          </a:xfrm>
        </p:spPr>
        <p:txBody>
          <a:bodyPr/>
          <a:lstStyle/>
          <a:p>
            <a:r>
              <a:rPr lang="en-US"/>
              <a:t>Click to edit Master title style</a:t>
            </a:r>
          </a:p>
        </p:txBody>
      </p:sp>
      <p:sp>
        <p:nvSpPr>
          <p:cNvPr id="3" name="Subtitle 2"/>
          <p:cNvSpPr>
            <a:spLocks noGrp="1"/>
          </p:cNvSpPr>
          <p:nvPr>
            <p:ph type="subTitle" idx="1"/>
          </p:nvPr>
        </p:nvSpPr>
        <p:spPr>
          <a:xfrm>
            <a:off x="1862666" y="4205110"/>
            <a:ext cx="5909733" cy="143368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6490EDB-0FAE-6542-9EDF-6F225C042E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351170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90EDB-0FAE-6542-9EDF-6F225C042E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3680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90EDB-0FAE-6542-9EDF-6F225C042E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336697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fondo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778" y="-991263"/>
            <a:ext cx="9413231" cy="7792820"/>
          </a:xfrm>
          <a:prstGeom prst="rect">
            <a:avLst/>
          </a:prstGeom>
        </p:spPr>
      </p:pic>
      <p:sp>
        <p:nvSpPr>
          <p:cNvPr id="2" name="Title 1"/>
          <p:cNvSpPr>
            <a:spLocks noGrp="1"/>
          </p:cNvSpPr>
          <p:nvPr>
            <p:ph type="title"/>
          </p:nvPr>
        </p:nvSpPr>
        <p:spPr>
          <a:xfrm>
            <a:off x="3344332" y="274638"/>
            <a:ext cx="5342467"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90EDB-0FAE-6542-9EDF-6F225C042E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204761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90EDB-0FAE-6542-9EDF-6F225C042E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217746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90EDB-0FAE-6542-9EDF-6F225C042E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425319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90EDB-0FAE-6542-9EDF-6F225C042E59}"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40829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90EDB-0FAE-6542-9EDF-6F225C042E59}"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262082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90EDB-0FAE-6542-9EDF-6F225C042E5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37539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90EDB-0FAE-6542-9EDF-6F225C042E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240047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90EDB-0FAE-6542-9EDF-6F225C042E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36AEA-0A78-C14D-8238-61F2407FE8F9}" type="slidenum">
              <a:rPr lang="en-US" smtClean="0"/>
              <a:pPr/>
              <a:t>‹Nº›</a:t>
            </a:fld>
            <a:endParaRPr lang="en-US"/>
          </a:p>
        </p:txBody>
      </p:sp>
    </p:spTree>
    <p:extLst>
      <p:ext uri="{BB962C8B-B14F-4D97-AF65-F5344CB8AC3E}">
        <p14:creationId xmlns:p14="http://schemas.microsoft.com/office/powerpoint/2010/main" val="402452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90EDB-0FAE-6542-9EDF-6F225C042E59}"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36AEA-0A78-C14D-8238-61F2407FE8F9}" type="slidenum">
              <a:rPr lang="en-US" smtClean="0"/>
              <a:pPr/>
              <a:t>‹Nº›</a:t>
            </a:fld>
            <a:endParaRPr lang="en-US"/>
          </a:p>
        </p:txBody>
      </p:sp>
    </p:spTree>
    <p:extLst>
      <p:ext uri="{BB962C8B-B14F-4D97-AF65-F5344CB8AC3E}">
        <p14:creationId xmlns:p14="http://schemas.microsoft.com/office/powerpoint/2010/main" val="273878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allydeinnovacion.or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allydeinnovacion.or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rallydeinnovacion.or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allydeinnovacion.org/" TargetMode="Externa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8045" y="794296"/>
            <a:ext cx="8496944" cy="3882954"/>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6872" y="5702039"/>
            <a:ext cx="945916" cy="706795"/>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9804" y="5702039"/>
            <a:ext cx="1227943" cy="821904"/>
          </a:xfrm>
          <a:prstGeom prst="rect">
            <a:avLst/>
          </a:prstGeom>
        </p:spPr>
      </p:pic>
      <p:sp>
        <p:nvSpPr>
          <p:cNvPr id="8" name="Rectángulo 7"/>
          <p:cNvSpPr/>
          <p:nvPr/>
        </p:nvSpPr>
        <p:spPr>
          <a:xfrm>
            <a:off x="6165988" y="526999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tx1"/>
                </a:solidFill>
              </a:rPr>
              <a:t>Organizan</a:t>
            </a:r>
          </a:p>
        </p:txBody>
      </p:sp>
      <p:sp>
        <p:nvSpPr>
          <p:cNvPr id="15" name="Rectángulo 14"/>
          <p:cNvSpPr/>
          <p:nvPr/>
        </p:nvSpPr>
        <p:spPr>
          <a:xfrm>
            <a:off x="2001679" y="502805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tx1"/>
                </a:solidFill>
              </a:rPr>
              <a:t>Apoyo especial</a:t>
            </a:r>
          </a:p>
        </p:txBody>
      </p:sp>
      <p:pic>
        <p:nvPicPr>
          <p:cNvPr id="10" name="Imagen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51286" y="5702039"/>
            <a:ext cx="1081456" cy="72612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48045" y="5609181"/>
            <a:ext cx="3635133" cy="838603"/>
          </a:xfrm>
          <a:prstGeom prst="rect">
            <a:avLst/>
          </a:prstGeom>
        </p:spPr>
      </p:pic>
    </p:spTree>
    <p:extLst>
      <p:ext uri="{BB962C8B-B14F-4D97-AF65-F5344CB8AC3E}">
        <p14:creationId xmlns:p14="http://schemas.microsoft.com/office/powerpoint/2010/main" val="193774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404664"/>
            <a:ext cx="4131070" cy="850106"/>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r>
              <a:rPr lang="es-UY" sz="2800" b="1" dirty="0">
                <a:solidFill>
                  <a:srgbClr val="660066"/>
                </a:solidFill>
              </a:rPr>
              <a:t>JURADOS</a:t>
            </a:r>
            <a:endParaRPr lang="en-US" sz="2800" b="1" dirty="0">
              <a:solidFill>
                <a:srgbClr val="660066"/>
              </a:solidFill>
            </a:endParaRPr>
          </a:p>
        </p:txBody>
      </p:sp>
      <p:sp>
        <p:nvSpPr>
          <p:cNvPr id="3" name="Content Placeholder 2"/>
          <p:cNvSpPr>
            <a:spLocks noGrp="1"/>
          </p:cNvSpPr>
          <p:nvPr>
            <p:ph idx="1"/>
          </p:nvPr>
        </p:nvSpPr>
        <p:spPr>
          <a:xfrm>
            <a:off x="539552" y="1556792"/>
            <a:ext cx="7992888" cy="2677656"/>
          </a:xfrm>
          <a:solidFill>
            <a:schemeClr val="lt1">
              <a:alpha val="0"/>
            </a:schemeClr>
          </a:solidFill>
          <a:ln>
            <a:solidFill>
              <a:srgbClr val="66006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spAutoFit/>
          </a:bodyPr>
          <a:lstStyle/>
          <a:p>
            <a:pPr>
              <a:spcAft>
                <a:spcPts val="1200"/>
              </a:spcAft>
              <a:buFont typeface="Arial" panose="020B0604020202020204" pitchFamily="34" charset="0"/>
              <a:buChar char="•"/>
            </a:pPr>
            <a:r>
              <a:rPr lang="es-UY" sz="2000" dirty="0">
                <a:solidFill>
                  <a:schemeClr val="accent5">
                    <a:lumMod val="50000"/>
                  </a:schemeClr>
                </a:solidFill>
              </a:rPr>
              <a:t>Jurados propuestos por las instituciones organizadoras a nivel SEDE, nivel NACIONAL y nivel INTERNACIONAL </a:t>
            </a:r>
          </a:p>
          <a:p>
            <a:pPr>
              <a:spcAft>
                <a:spcPts val="1200"/>
              </a:spcAft>
              <a:buFont typeface="Arial" panose="020B0604020202020204" pitchFamily="34" charset="0"/>
              <a:buChar char="•"/>
            </a:pPr>
            <a:r>
              <a:rPr lang="es-UY" sz="2000" b="1" dirty="0">
                <a:solidFill>
                  <a:schemeClr val="accent5">
                    <a:lumMod val="50000"/>
                  </a:schemeClr>
                </a:solidFill>
              </a:rPr>
              <a:t>A nivel SEDE destacan (seleccionan) dos tipos de soluciones: una por sus aspectos de innovación y una por su impacto social</a:t>
            </a:r>
            <a:r>
              <a:rPr lang="es-UY" sz="2000" dirty="0">
                <a:solidFill>
                  <a:schemeClr val="accent5">
                    <a:lumMod val="50000"/>
                  </a:schemeClr>
                </a:solidFill>
              </a:rPr>
              <a:t>.</a:t>
            </a:r>
          </a:p>
          <a:p>
            <a:pPr>
              <a:spcAft>
                <a:spcPts val="1200"/>
              </a:spcAft>
              <a:buFont typeface="Arial" panose="020B0604020202020204" pitchFamily="34" charset="0"/>
              <a:buChar char="•"/>
            </a:pPr>
            <a:r>
              <a:rPr lang="es-UY" sz="2000" dirty="0">
                <a:solidFill>
                  <a:schemeClr val="accent5">
                    <a:lumMod val="50000"/>
                  </a:schemeClr>
                </a:solidFill>
              </a:rPr>
              <a:t>Destacan (seleccionan) dos soluciones por </a:t>
            </a:r>
            <a:r>
              <a:rPr lang="es-UY" sz="2000" b="1" dirty="0">
                <a:solidFill>
                  <a:schemeClr val="accent5">
                    <a:lumMod val="50000"/>
                  </a:schemeClr>
                </a:solidFill>
              </a:rPr>
              <a:t>sede</a:t>
            </a:r>
            <a:r>
              <a:rPr lang="es-UY" sz="2000" dirty="0">
                <a:solidFill>
                  <a:schemeClr val="accent5">
                    <a:lumMod val="50000"/>
                  </a:schemeClr>
                </a:solidFill>
              </a:rPr>
              <a:t>, luego dos por país (de las 2 mejores de cada sede), y luego dos a nivel internacional (de las dos mejores de cada país)</a:t>
            </a:r>
          </a:p>
        </p:txBody>
      </p:sp>
      <p:sp>
        <p:nvSpPr>
          <p:cNvPr id="4" name="TextBox 3"/>
          <p:cNvSpPr txBox="1"/>
          <p:nvPr/>
        </p:nvSpPr>
        <p:spPr>
          <a:xfrm>
            <a:off x="1907704" y="4509120"/>
            <a:ext cx="5644494"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s-UY" b="1" dirty="0">
                <a:solidFill>
                  <a:schemeClr val="accent5">
                    <a:lumMod val="50000"/>
                  </a:schemeClr>
                </a:solidFill>
              </a:rPr>
              <a:t>Criterios generales:</a:t>
            </a:r>
          </a:p>
          <a:p>
            <a:pPr marL="800100" lvl="0" indent="-257175">
              <a:buFont typeface="Arial" panose="020B0604020202020204" pitchFamily="34" charset="0"/>
              <a:buChar char="•"/>
            </a:pPr>
            <a:r>
              <a:rPr lang="es-UY" dirty="0">
                <a:solidFill>
                  <a:schemeClr val="accent5">
                    <a:lumMod val="50000"/>
                  </a:schemeClr>
                </a:solidFill>
              </a:rPr>
              <a:t>Originalidad de la solución propuesta</a:t>
            </a:r>
          </a:p>
          <a:p>
            <a:pPr marL="800100" lvl="0" indent="-257175">
              <a:buFont typeface="Arial" panose="020B0604020202020204" pitchFamily="34" charset="0"/>
              <a:buChar char="•"/>
            </a:pPr>
            <a:r>
              <a:rPr lang="es-UY" dirty="0">
                <a:solidFill>
                  <a:schemeClr val="accent5">
                    <a:lumMod val="50000"/>
                  </a:schemeClr>
                </a:solidFill>
              </a:rPr>
              <a:t>Impacto positivo de la propuesta en la sociedad</a:t>
            </a:r>
          </a:p>
          <a:p>
            <a:pPr marL="800100" lvl="0" indent="-257175">
              <a:buFont typeface="Arial" panose="020B0604020202020204" pitchFamily="34" charset="0"/>
              <a:buChar char="•"/>
            </a:pPr>
            <a:r>
              <a:rPr lang="es-UY" dirty="0">
                <a:solidFill>
                  <a:schemeClr val="accent5">
                    <a:lumMod val="50000"/>
                  </a:schemeClr>
                </a:solidFill>
              </a:rPr>
              <a:t>Sustentabilidad del modelo de negocio propuesto </a:t>
            </a:r>
          </a:p>
          <a:p>
            <a:pPr marL="800100" lvl="0" indent="-257175">
              <a:buFont typeface="Arial" panose="020B0604020202020204" pitchFamily="34" charset="0"/>
              <a:buChar char="•"/>
            </a:pPr>
            <a:r>
              <a:rPr lang="es-UY" dirty="0">
                <a:solidFill>
                  <a:schemeClr val="accent5">
                    <a:lumMod val="50000"/>
                  </a:schemeClr>
                </a:solidFill>
              </a:rPr>
              <a:t>Viabilidad técnica de la propuesta </a:t>
            </a:r>
          </a:p>
          <a:p>
            <a:pPr marL="800100" lvl="0" indent="-257175">
              <a:buFont typeface="Arial" panose="020B0604020202020204" pitchFamily="34" charset="0"/>
              <a:buChar char="•"/>
            </a:pPr>
            <a:r>
              <a:rPr lang="es-UY" dirty="0">
                <a:solidFill>
                  <a:schemeClr val="accent5">
                    <a:lumMod val="50000"/>
                  </a:schemeClr>
                </a:solidFill>
              </a:rPr>
              <a:t>La calidad de la presentación</a:t>
            </a:r>
          </a:p>
          <a:p>
            <a:endParaRPr lang="en-US" dirty="0">
              <a:solidFill>
                <a:srgbClr val="660066"/>
              </a:solidFill>
            </a:endParaRPr>
          </a:p>
        </p:txBody>
      </p:sp>
    </p:spTree>
    <p:extLst>
      <p:ext uri="{BB962C8B-B14F-4D97-AF65-F5344CB8AC3E}">
        <p14:creationId xmlns:p14="http://schemas.microsoft.com/office/powerpoint/2010/main" val="350502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5926"/>
            <a:ext cx="7715200" cy="4290237"/>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a:normAutofit/>
          </a:bodyPr>
          <a:lstStyle/>
          <a:p>
            <a:pPr>
              <a:spcAft>
                <a:spcPts val="1200"/>
              </a:spcAft>
              <a:buFont typeface="Arial" panose="020B0604020202020204" pitchFamily="34" charset="0"/>
              <a:buChar char="•"/>
            </a:pPr>
            <a:r>
              <a:rPr lang="es-UY" sz="2800" b="1" dirty="0">
                <a:solidFill>
                  <a:srgbClr val="215968"/>
                </a:solidFill>
              </a:rPr>
              <a:t>Se emitirán certificados de participación a los integrantes de todos los equipos</a:t>
            </a:r>
          </a:p>
          <a:p>
            <a:pPr>
              <a:spcAft>
                <a:spcPts val="1200"/>
              </a:spcAft>
              <a:buFont typeface="Arial" panose="020B0604020202020204" pitchFamily="34" charset="0"/>
              <a:buChar char="•"/>
            </a:pPr>
            <a:r>
              <a:rPr lang="es-UY" sz="2800" dirty="0">
                <a:solidFill>
                  <a:srgbClr val="215968"/>
                </a:solidFill>
              </a:rPr>
              <a:t>Se emitirán certificados a los ganadores en ambas categorías (Innovación e Impacto Social) en los tres niveles (Sede o local, Nacional e Internacional)</a:t>
            </a:r>
          </a:p>
          <a:p>
            <a:pPr>
              <a:spcAft>
                <a:spcPts val="1200"/>
              </a:spcAft>
              <a:buFont typeface="Arial" panose="020B0604020202020204" pitchFamily="34" charset="0"/>
              <a:buChar char="•"/>
            </a:pPr>
            <a:r>
              <a:rPr lang="es-UY" sz="2800" b="1" dirty="0">
                <a:solidFill>
                  <a:srgbClr val="215968"/>
                </a:solidFill>
              </a:rPr>
              <a:t>Las sedes y/o países podrán otorgar premios adicionales según su propia decisión</a:t>
            </a:r>
          </a:p>
          <a:p>
            <a:endParaRPr lang="en-US" sz="2800" dirty="0">
              <a:solidFill>
                <a:srgbClr val="215968"/>
              </a:solidFill>
            </a:endParaRPr>
          </a:p>
        </p:txBody>
      </p:sp>
      <p:sp>
        <p:nvSpPr>
          <p:cNvPr id="4" name="Title 1"/>
          <p:cNvSpPr txBox="1">
            <a:spLocks/>
          </p:cNvSpPr>
          <p:nvPr/>
        </p:nvSpPr>
        <p:spPr>
          <a:xfrm>
            <a:off x="4139952" y="404664"/>
            <a:ext cx="4131070" cy="850106"/>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DISTINCIONES</a:t>
            </a:r>
            <a:endParaRPr lang="en-US" sz="2800" b="1" dirty="0">
              <a:solidFill>
                <a:srgbClr val="660066"/>
              </a:solidFill>
            </a:endParaRPr>
          </a:p>
        </p:txBody>
      </p:sp>
    </p:spTree>
    <p:extLst>
      <p:ext uri="{BB962C8B-B14F-4D97-AF65-F5344CB8AC3E}">
        <p14:creationId xmlns:p14="http://schemas.microsoft.com/office/powerpoint/2010/main" val="374288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2400"/>
            <a:ext cx="7715200" cy="5054600"/>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a:normAutofit/>
          </a:bodyPr>
          <a:lstStyle/>
          <a:p>
            <a:pPr>
              <a:lnSpc>
                <a:spcPct val="120000"/>
              </a:lnSpc>
              <a:spcAft>
                <a:spcPts val="1200"/>
              </a:spcAft>
              <a:buFont typeface="Arial" panose="020B0604020202020204" pitchFamily="34" charset="0"/>
              <a:buChar char="•"/>
            </a:pPr>
            <a:r>
              <a:rPr lang="es-UY" sz="2800" b="1" dirty="0">
                <a:solidFill>
                  <a:srgbClr val="215968"/>
                </a:solidFill>
              </a:rPr>
              <a:t>Agregar aquí detalle del premio específico del país y detalles en caso se requiera</a:t>
            </a:r>
          </a:p>
        </p:txBody>
      </p:sp>
      <p:sp>
        <p:nvSpPr>
          <p:cNvPr id="4" name="Title 1"/>
          <p:cNvSpPr txBox="1">
            <a:spLocks/>
          </p:cNvSpPr>
          <p:nvPr/>
        </p:nvSpPr>
        <p:spPr>
          <a:xfrm>
            <a:off x="4139952" y="404664"/>
            <a:ext cx="4131070" cy="850106"/>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PREMIO PARA “PAÍS”</a:t>
            </a:r>
            <a:endParaRPr lang="en-US" sz="2800" b="1" dirty="0">
              <a:solidFill>
                <a:srgbClr val="660066"/>
              </a:solidFill>
            </a:endParaRPr>
          </a:p>
        </p:txBody>
      </p:sp>
    </p:spTree>
    <p:extLst>
      <p:ext uri="{BB962C8B-B14F-4D97-AF65-F5344CB8AC3E}">
        <p14:creationId xmlns:p14="http://schemas.microsoft.com/office/powerpoint/2010/main" val="27371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Grp="1"/>
          </p:cNvSpPr>
          <p:nvPr>
            <p:ph idx="1"/>
          </p:nvPr>
        </p:nvSpPr>
        <p:spPr>
          <a:xfrm>
            <a:off x="251520" y="1228719"/>
            <a:ext cx="8748101" cy="5439951"/>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wrap="square" bIns="0" rtlCol="0">
            <a:spAutoFit/>
          </a:bodyPr>
          <a:lstStyle/>
          <a:p>
            <a:pPr marL="342900" indent="-342900">
              <a:spcBef>
                <a:spcPts val="0"/>
              </a:spcBef>
              <a:spcAft>
                <a:spcPts val="600"/>
              </a:spcAft>
              <a:buFont typeface="Arial" panose="020B0604020202020204" pitchFamily="34" charset="0"/>
              <a:buChar char="•"/>
            </a:pPr>
            <a:r>
              <a:rPr lang="es-UY" sz="2400" b="1" dirty="0">
                <a:solidFill>
                  <a:srgbClr val="215968"/>
                </a:solidFill>
              </a:rPr>
              <a:t>MARTES 20 de septiembre</a:t>
            </a:r>
          </a:p>
          <a:p>
            <a:pPr marL="0" indent="0">
              <a:spcBef>
                <a:spcPts val="0"/>
              </a:spcBef>
              <a:spcAft>
                <a:spcPts val="600"/>
              </a:spcAft>
              <a:buNone/>
            </a:pPr>
            <a:r>
              <a:rPr lang="es-UY" sz="1800" b="1" dirty="0">
                <a:solidFill>
                  <a:srgbClr val="215968"/>
                </a:solidFill>
              </a:rPr>
              <a:t>00:00 se abre la inscripción individual de participantes en www.rallydeinnovacion.org</a:t>
            </a:r>
          </a:p>
          <a:p>
            <a:pPr>
              <a:spcBef>
                <a:spcPts val="900"/>
              </a:spcBef>
              <a:spcAft>
                <a:spcPts val="600"/>
              </a:spcAft>
              <a:buFont typeface="Arial" panose="020B0604020202020204" pitchFamily="34" charset="0"/>
              <a:buChar char="•"/>
            </a:pPr>
            <a:r>
              <a:rPr lang="es-UY" sz="2400" b="1" dirty="0">
                <a:solidFill>
                  <a:srgbClr val="215968"/>
                </a:solidFill>
              </a:rPr>
              <a:t>VIERNES 30 de septiembre</a:t>
            </a:r>
          </a:p>
          <a:p>
            <a:pPr marL="0" indent="0">
              <a:spcBef>
                <a:spcPts val="0"/>
              </a:spcBef>
              <a:spcAft>
                <a:spcPts val="600"/>
              </a:spcAft>
              <a:buNone/>
            </a:pPr>
            <a:r>
              <a:rPr lang="es-UY" sz="1800" b="1" dirty="0">
                <a:solidFill>
                  <a:srgbClr val="215968"/>
                </a:solidFill>
              </a:rPr>
              <a:t>09:00 hora límite para inscripción individual de participantes</a:t>
            </a:r>
          </a:p>
          <a:p>
            <a:pPr marL="0" indent="0">
              <a:spcBef>
                <a:spcPts val="0"/>
              </a:spcBef>
              <a:spcAft>
                <a:spcPts val="600"/>
              </a:spcAft>
              <a:buNone/>
            </a:pPr>
            <a:r>
              <a:rPr lang="es-UY" sz="1800" b="1" dirty="0">
                <a:solidFill>
                  <a:srgbClr val="215968"/>
                </a:solidFill>
              </a:rPr>
              <a:t>10:</a:t>
            </a:r>
            <a:r>
              <a:rPr lang="es-UY" sz="1800" b="1" dirty="0">
                <a:solidFill>
                  <a:srgbClr val="215968"/>
                </a:solidFill>
                <a:sym typeface="Wingdings"/>
              </a:rPr>
              <a:t>00</a:t>
            </a:r>
            <a:r>
              <a:rPr lang="es-UY" sz="1800" b="1" dirty="0">
                <a:solidFill>
                  <a:srgbClr val="215968"/>
                </a:solidFill>
              </a:rPr>
              <a:t> Apertura en simultáneo en todos los países, se dan a conocer los desafíos y se inicia formalmente la competencia</a:t>
            </a:r>
          </a:p>
          <a:p>
            <a:pPr marL="0" indent="0">
              <a:spcBef>
                <a:spcPts val="0"/>
              </a:spcBef>
              <a:spcAft>
                <a:spcPts val="600"/>
              </a:spcAft>
              <a:buNone/>
            </a:pPr>
            <a:r>
              <a:rPr lang="es-UY" sz="1800" b="1" dirty="0">
                <a:solidFill>
                  <a:srgbClr val="215968"/>
                </a:solidFill>
              </a:rPr>
              <a:t>13:00 límite para conformación formal de equipos (con los participantes preinscriptos) y elección del desafío</a:t>
            </a:r>
          </a:p>
          <a:p>
            <a:pPr>
              <a:spcBef>
                <a:spcPts val="900"/>
              </a:spcBef>
              <a:spcAft>
                <a:spcPts val="600"/>
              </a:spcAft>
              <a:buFont typeface="Arial" panose="020B0604020202020204" pitchFamily="34" charset="0"/>
              <a:buChar char="•"/>
            </a:pPr>
            <a:r>
              <a:rPr lang="es-UY" sz="2400" b="1" dirty="0">
                <a:solidFill>
                  <a:srgbClr val="215968"/>
                </a:solidFill>
              </a:rPr>
              <a:t>SABADO 1 de octubre </a:t>
            </a:r>
          </a:p>
          <a:p>
            <a:pPr marL="0" indent="0">
              <a:spcBef>
                <a:spcPts val="0"/>
              </a:spcBef>
              <a:spcAft>
                <a:spcPts val="600"/>
              </a:spcAft>
              <a:buNone/>
            </a:pPr>
            <a:r>
              <a:rPr lang="es-UY" sz="1800" b="1" dirty="0">
                <a:solidFill>
                  <a:srgbClr val="215968"/>
                </a:solidFill>
              </a:rPr>
              <a:t>14:00 límite para carga en soft de las propuestas de solución (Video y Canvas)</a:t>
            </a:r>
          </a:p>
          <a:p>
            <a:pPr marL="0" indent="0">
              <a:spcBef>
                <a:spcPts val="0"/>
              </a:spcBef>
              <a:spcAft>
                <a:spcPts val="600"/>
              </a:spcAft>
              <a:buNone/>
            </a:pPr>
            <a:r>
              <a:rPr lang="es-UY" sz="1800" b="1" dirty="0">
                <a:solidFill>
                  <a:srgbClr val="215968"/>
                </a:solidFill>
              </a:rPr>
              <a:t>17</a:t>
            </a:r>
            <a:r>
              <a:rPr lang="es-UY" sz="1800" b="1" dirty="0">
                <a:solidFill>
                  <a:srgbClr val="215968"/>
                </a:solidFill>
                <a:sym typeface="Wingdings"/>
              </a:rPr>
              <a:t>:30</a:t>
            </a:r>
            <a:r>
              <a:rPr lang="es-UY" sz="1800" b="1" dirty="0">
                <a:solidFill>
                  <a:srgbClr val="215968"/>
                </a:solidFill>
              </a:rPr>
              <a:t>  se comunican los 2 equipos ganadores por sede</a:t>
            </a:r>
          </a:p>
          <a:p>
            <a:pPr marL="0" indent="0">
              <a:spcBef>
                <a:spcPts val="0"/>
              </a:spcBef>
              <a:spcAft>
                <a:spcPts val="600"/>
              </a:spcAft>
              <a:buNone/>
            </a:pPr>
            <a:r>
              <a:rPr lang="es-UY" sz="1800" b="1" dirty="0">
                <a:solidFill>
                  <a:srgbClr val="215968"/>
                </a:solidFill>
              </a:rPr>
              <a:t>22:00  se comunica el ranking a nivel país</a:t>
            </a:r>
          </a:p>
          <a:p>
            <a:pPr>
              <a:spcBef>
                <a:spcPts val="900"/>
              </a:spcBef>
              <a:buFont typeface="Arial" panose="020B0604020202020204" pitchFamily="34" charset="0"/>
              <a:buChar char="•"/>
            </a:pPr>
            <a:r>
              <a:rPr lang="es-UY" sz="2400" b="1" dirty="0">
                <a:solidFill>
                  <a:srgbClr val="215968"/>
                </a:solidFill>
              </a:rPr>
              <a:t>MAR (4 de octubre)</a:t>
            </a:r>
          </a:p>
          <a:p>
            <a:pPr marL="0" indent="0">
              <a:spcBef>
                <a:spcPts val="0"/>
              </a:spcBef>
              <a:spcAft>
                <a:spcPts val="600"/>
              </a:spcAft>
              <a:buNone/>
            </a:pPr>
            <a:r>
              <a:rPr lang="es-UY" sz="2000" dirty="0">
                <a:solidFill>
                  <a:srgbClr val="215968"/>
                </a:solidFill>
              </a:rPr>
              <a:t> </a:t>
            </a:r>
            <a:r>
              <a:rPr lang="es-UY" sz="1800" b="1" dirty="0">
                <a:solidFill>
                  <a:srgbClr val="215968"/>
                </a:solidFill>
              </a:rPr>
              <a:t>antes de las 12:00 se comunica el ranking internacional</a:t>
            </a:r>
          </a:p>
        </p:txBody>
      </p:sp>
      <p:sp>
        <p:nvSpPr>
          <p:cNvPr id="5" name="Title 1"/>
          <p:cNvSpPr txBox="1">
            <a:spLocks noGrp="1"/>
          </p:cNvSpPr>
          <p:nvPr>
            <p:ph type="title"/>
          </p:nvPr>
        </p:nvSpPr>
        <p:spPr>
          <a:xfrm>
            <a:off x="3352800" y="172235"/>
            <a:ext cx="5261991" cy="940966"/>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CRONOGRAMA 2016</a:t>
            </a:r>
            <a:br>
              <a:rPr lang="es-UY" sz="2800" b="1" dirty="0">
                <a:solidFill>
                  <a:srgbClr val="660066"/>
                </a:solidFill>
              </a:rPr>
            </a:br>
            <a:r>
              <a:rPr lang="es-UY" sz="1600" b="1" dirty="0">
                <a:solidFill>
                  <a:srgbClr val="660066"/>
                </a:solidFill>
              </a:rPr>
              <a:t>(Hora Colombia, Ecuador, México DF)</a:t>
            </a:r>
            <a:endParaRPr lang="en-US" sz="1600" b="1" dirty="0">
              <a:solidFill>
                <a:srgbClr val="660066"/>
              </a:solidFill>
            </a:endParaRPr>
          </a:p>
        </p:txBody>
      </p:sp>
    </p:spTree>
    <p:extLst>
      <p:ext uri="{BB962C8B-B14F-4D97-AF65-F5344CB8AC3E}">
        <p14:creationId xmlns:p14="http://schemas.microsoft.com/office/powerpoint/2010/main" val="283222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3416968" y="332655"/>
            <a:ext cx="5197823" cy="121761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CANALES DE COMUNICACIÓN PARA SEDES DE ECUADOR</a:t>
            </a:r>
            <a:endParaRPr lang="en-US" sz="2000" b="1" dirty="0">
              <a:solidFill>
                <a:srgbClr val="660066"/>
              </a:solidFill>
            </a:endParaRPr>
          </a:p>
        </p:txBody>
      </p:sp>
      <p:sp>
        <p:nvSpPr>
          <p:cNvPr id="6" name="TextBox 4"/>
          <p:cNvSpPr txBox="1"/>
          <p:nvPr/>
        </p:nvSpPr>
        <p:spPr>
          <a:xfrm>
            <a:off x="2594576" y="2367479"/>
            <a:ext cx="5298438" cy="1097029"/>
          </a:xfrm>
          <a:prstGeom prst="rect">
            <a:avLst/>
          </a:prstGeom>
          <a:noFill/>
        </p:spPr>
        <p:txBody>
          <a:bodyPr wrap="none" rtlCol="0">
            <a:normAutofit/>
          </a:bodyPr>
          <a:lstStyle/>
          <a:p>
            <a:r>
              <a:rPr lang="en-US" sz="3600" dirty="0">
                <a:solidFill>
                  <a:srgbClr val="660066"/>
                </a:solidFill>
                <a:hlinkClick r:id="rId2"/>
              </a:rPr>
              <a:t>www.rallydeinnovacion.org</a:t>
            </a:r>
            <a:endParaRPr lang="en-US" sz="3600" dirty="0">
              <a:solidFill>
                <a:srgbClr val="660066"/>
              </a:solidFill>
            </a:endParaRPr>
          </a:p>
          <a:p>
            <a:endParaRPr lang="en-US" sz="3600" dirty="0">
              <a:solidFill>
                <a:srgbClr val="660066"/>
              </a:solidFill>
            </a:endParaRPr>
          </a:p>
        </p:txBody>
      </p:sp>
      <p:grpSp>
        <p:nvGrpSpPr>
          <p:cNvPr id="7" name="16 Grupo"/>
          <p:cNvGrpSpPr>
            <a:grpSpLocks/>
          </p:cNvGrpSpPr>
          <p:nvPr/>
        </p:nvGrpSpPr>
        <p:grpSpPr bwMode="auto">
          <a:xfrm>
            <a:off x="1691857" y="3183159"/>
            <a:ext cx="6726238" cy="1711325"/>
            <a:chOff x="71438" y="3871913"/>
            <a:chExt cx="5168900" cy="1711367"/>
          </a:xfrm>
        </p:grpSpPr>
        <p:grpSp>
          <p:nvGrpSpPr>
            <p:cNvPr id="8" name="13 Grupo"/>
            <p:cNvGrpSpPr>
              <a:grpSpLocks/>
            </p:cNvGrpSpPr>
            <p:nvPr/>
          </p:nvGrpSpPr>
          <p:grpSpPr bwMode="auto">
            <a:xfrm>
              <a:off x="71438" y="3871913"/>
              <a:ext cx="5121220" cy="593725"/>
              <a:chOff x="71438" y="3871913"/>
              <a:chExt cx="5121220" cy="593725"/>
            </a:xfrm>
          </p:grpSpPr>
          <p:sp>
            <p:nvSpPr>
              <p:cNvPr id="15" name="5 CuadroTexto"/>
              <p:cNvSpPr txBox="1">
                <a:spLocks noChangeArrowheads="1"/>
              </p:cNvSpPr>
              <p:nvPr/>
            </p:nvSpPr>
            <p:spPr bwMode="auto">
              <a:xfrm>
                <a:off x="628596" y="3908425"/>
                <a:ext cx="4564062" cy="461676"/>
              </a:xfrm>
              <a:prstGeom prst="rect">
                <a:avLst/>
              </a:prstGeom>
              <a:noFill/>
              <a:ln w="9525">
                <a:noFill/>
                <a:miter lim="800000"/>
                <a:headEnd/>
                <a:tailEnd/>
              </a:ln>
            </p:spPr>
            <p:txBody>
              <a:bodyPr>
                <a:spAutoFit/>
              </a:bodyPr>
              <a:lstStyle/>
              <a:p>
                <a:r>
                  <a:rPr lang="es-AR" sz="2400" dirty="0">
                    <a:latin typeface="Rockwell"/>
                  </a:rPr>
                  <a:t>   COLOCAR AQUÍ MAIL PARA SEDES</a:t>
                </a:r>
              </a:p>
            </p:txBody>
          </p:sp>
          <p:pic>
            <p:nvPicPr>
              <p:cNvPr id="16" name="7 Imagen" descr="email.jpg"/>
              <p:cNvPicPr>
                <a:picLocks noChangeAspect="1"/>
              </p:cNvPicPr>
              <p:nvPr/>
            </p:nvPicPr>
            <p:blipFill>
              <a:blip r:embed="rId3" cstate="print"/>
              <a:srcRect/>
              <a:stretch>
                <a:fillRect/>
              </a:stretch>
            </p:blipFill>
            <p:spPr bwMode="auto">
              <a:xfrm>
                <a:off x="71438" y="3871913"/>
                <a:ext cx="593725" cy="593725"/>
              </a:xfrm>
              <a:prstGeom prst="rect">
                <a:avLst/>
              </a:prstGeom>
              <a:noFill/>
              <a:ln w="9525">
                <a:noFill/>
                <a:miter lim="800000"/>
                <a:headEnd/>
                <a:tailEnd/>
              </a:ln>
            </p:spPr>
          </p:pic>
        </p:grpSp>
        <p:grpSp>
          <p:nvGrpSpPr>
            <p:cNvPr id="9" name="14 Grupo"/>
            <p:cNvGrpSpPr>
              <a:grpSpLocks/>
            </p:cNvGrpSpPr>
            <p:nvPr/>
          </p:nvGrpSpPr>
          <p:grpSpPr bwMode="auto">
            <a:xfrm>
              <a:off x="117475" y="4487877"/>
              <a:ext cx="5122863" cy="547688"/>
              <a:chOff x="117475" y="4857750"/>
              <a:chExt cx="5122863" cy="547688"/>
            </a:xfrm>
          </p:grpSpPr>
          <p:pic>
            <p:nvPicPr>
              <p:cNvPr id="13" name="8 Imagen" descr="FB.jpg"/>
              <p:cNvPicPr>
                <a:picLocks noChangeAspect="1"/>
              </p:cNvPicPr>
              <p:nvPr/>
            </p:nvPicPr>
            <p:blipFill>
              <a:blip r:embed="rId4" cstate="print"/>
              <a:srcRect/>
              <a:stretch>
                <a:fillRect/>
              </a:stretch>
            </p:blipFill>
            <p:spPr bwMode="auto">
              <a:xfrm>
                <a:off x="117475" y="4857750"/>
                <a:ext cx="547688" cy="547688"/>
              </a:xfrm>
              <a:prstGeom prst="rect">
                <a:avLst/>
              </a:prstGeom>
              <a:noFill/>
              <a:ln w="9525">
                <a:noFill/>
                <a:miter lim="800000"/>
                <a:headEnd/>
                <a:tailEnd/>
              </a:ln>
            </p:spPr>
          </p:pic>
          <p:sp>
            <p:nvSpPr>
              <p:cNvPr id="14" name="5 CuadroTexto"/>
              <p:cNvSpPr txBox="1">
                <a:spLocks noChangeArrowheads="1"/>
              </p:cNvSpPr>
              <p:nvPr/>
            </p:nvSpPr>
            <p:spPr bwMode="auto">
              <a:xfrm>
                <a:off x="676275" y="4894263"/>
                <a:ext cx="4564063" cy="461962"/>
              </a:xfrm>
              <a:prstGeom prst="rect">
                <a:avLst/>
              </a:prstGeom>
              <a:noFill/>
              <a:ln w="9525">
                <a:noFill/>
                <a:miter lim="800000"/>
                <a:headEnd/>
                <a:tailEnd/>
              </a:ln>
            </p:spPr>
            <p:txBody>
              <a:bodyPr>
                <a:spAutoFit/>
              </a:bodyPr>
              <a:lstStyle/>
              <a:p>
                <a:r>
                  <a:rPr lang="es-AR" sz="2400" dirty="0">
                    <a:latin typeface="Rockwell"/>
                  </a:rPr>
                  <a:t>  Rally Latinoamericano de Innovación</a:t>
                </a:r>
              </a:p>
            </p:txBody>
          </p:sp>
        </p:grpSp>
        <p:grpSp>
          <p:nvGrpSpPr>
            <p:cNvPr id="10" name="15 Grupo"/>
            <p:cNvGrpSpPr>
              <a:grpSpLocks/>
            </p:cNvGrpSpPr>
            <p:nvPr/>
          </p:nvGrpSpPr>
          <p:grpSpPr bwMode="auto">
            <a:xfrm>
              <a:off x="139700" y="5067342"/>
              <a:ext cx="5100638" cy="515938"/>
              <a:chOff x="139700" y="5692775"/>
              <a:chExt cx="5100638" cy="515938"/>
            </a:xfrm>
          </p:grpSpPr>
          <p:pic>
            <p:nvPicPr>
              <p:cNvPr id="11" name="6 Imagen" descr="TW.jpg"/>
              <p:cNvPicPr>
                <a:picLocks noChangeAspect="1"/>
              </p:cNvPicPr>
              <p:nvPr/>
            </p:nvPicPr>
            <p:blipFill>
              <a:blip r:embed="rId5" cstate="print"/>
              <a:srcRect/>
              <a:stretch>
                <a:fillRect/>
              </a:stretch>
            </p:blipFill>
            <p:spPr bwMode="auto">
              <a:xfrm>
                <a:off x="139700" y="5692775"/>
                <a:ext cx="515938" cy="515938"/>
              </a:xfrm>
              <a:prstGeom prst="rect">
                <a:avLst/>
              </a:prstGeom>
              <a:noFill/>
              <a:ln w="9525">
                <a:noFill/>
                <a:miter lim="800000"/>
                <a:headEnd/>
                <a:tailEnd/>
              </a:ln>
            </p:spPr>
          </p:pic>
          <p:sp>
            <p:nvSpPr>
              <p:cNvPr id="12" name="5 CuadroTexto"/>
              <p:cNvSpPr txBox="1">
                <a:spLocks noChangeArrowheads="1"/>
              </p:cNvSpPr>
              <p:nvPr/>
            </p:nvSpPr>
            <p:spPr bwMode="auto">
              <a:xfrm>
                <a:off x="676275" y="5692775"/>
                <a:ext cx="4564063" cy="461963"/>
              </a:xfrm>
              <a:prstGeom prst="rect">
                <a:avLst/>
              </a:prstGeom>
              <a:noFill/>
              <a:ln w="9525">
                <a:noFill/>
                <a:miter lim="800000"/>
                <a:headEnd/>
                <a:tailEnd/>
              </a:ln>
            </p:spPr>
            <p:txBody>
              <a:bodyPr>
                <a:spAutoFit/>
              </a:bodyPr>
              <a:lstStyle/>
              <a:p>
                <a:r>
                  <a:rPr lang="es-AR" sz="2400" dirty="0">
                    <a:latin typeface="Rockwell"/>
                  </a:rPr>
                  <a:t>  @</a:t>
                </a:r>
                <a:r>
                  <a:rPr lang="es-AR" sz="2400" dirty="0" err="1">
                    <a:latin typeface="Rockwell"/>
                  </a:rPr>
                  <a:t>RallyInnovacion</a:t>
                </a:r>
                <a:endParaRPr lang="es-AR" sz="2400" dirty="0">
                  <a:latin typeface="Rockwell"/>
                </a:endParaRPr>
              </a:p>
            </p:txBody>
          </p:sp>
        </p:grpSp>
      </p:grpSp>
      <p:pic>
        <p:nvPicPr>
          <p:cNvPr id="1026" name="Picture 2" descr="Resultado de imagen para simbolo we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49497" y="2367479"/>
            <a:ext cx="802574" cy="80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355976" y="332655"/>
            <a:ext cx="4258815" cy="121761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CANALES DE COMUNICACIÓN PARA PARTICIPANTES</a:t>
            </a:r>
            <a:endParaRPr lang="en-US" sz="2000" b="1" dirty="0">
              <a:solidFill>
                <a:srgbClr val="660066"/>
              </a:solidFill>
            </a:endParaRPr>
          </a:p>
        </p:txBody>
      </p:sp>
      <p:sp>
        <p:nvSpPr>
          <p:cNvPr id="19" name="TextBox 4"/>
          <p:cNvSpPr txBox="1"/>
          <p:nvPr/>
        </p:nvSpPr>
        <p:spPr>
          <a:xfrm>
            <a:off x="2594576" y="2367479"/>
            <a:ext cx="5298438" cy="1097029"/>
          </a:xfrm>
          <a:prstGeom prst="rect">
            <a:avLst/>
          </a:prstGeom>
          <a:noFill/>
        </p:spPr>
        <p:txBody>
          <a:bodyPr wrap="none" rtlCol="0">
            <a:normAutofit/>
          </a:bodyPr>
          <a:lstStyle/>
          <a:p>
            <a:r>
              <a:rPr lang="en-US" sz="3600" dirty="0">
                <a:solidFill>
                  <a:srgbClr val="660066"/>
                </a:solidFill>
                <a:hlinkClick r:id="rId2"/>
              </a:rPr>
              <a:t>www.rallydeinnovacion.org</a:t>
            </a:r>
            <a:endParaRPr lang="en-US" sz="3600" dirty="0">
              <a:solidFill>
                <a:srgbClr val="660066"/>
              </a:solidFill>
            </a:endParaRPr>
          </a:p>
          <a:p>
            <a:endParaRPr lang="en-US" sz="3600" dirty="0">
              <a:solidFill>
                <a:srgbClr val="660066"/>
              </a:solidFill>
            </a:endParaRPr>
          </a:p>
        </p:txBody>
      </p:sp>
      <p:grpSp>
        <p:nvGrpSpPr>
          <p:cNvPr id="20" name="16 Grupo"/>
          <p:cNvGrpSpPr>
            <a:grpSpLocks/>
          </p:cNvGrpSpPr>
          <p:nvPr/>
        </p:nvGrpSpPr>
        <p:grpSpPr bwMode="auto">
          <a:xfrm>
            <a:off x="1691857" y="3183159"/>
            <a:ext cx="6726238" cy="1711325"/>
            <a:chOff x="71438" y="3871913"/>
            <a:chExt cx="5168900" cy="1711367"/>
          </a:xfrm>
        </p:grpSpPr>
        <p:grpSp>
          <p:nvGrpSpPr>
            <p:cNvPr id="21" name="13 Grupo"/>
            <p:cNvGrpSpPr>
              <a:grpSpLocks/>
            </p:cNvGrpSpPr>
            <p:nvPr/>
          </p:nvGrpSpPr>
          <p:grpSpPr bwMode="auto">
            <a:xfrm>
              <a:off x="71438" y="3871913"/>
              <a:ext cx="5121220" cy="593725"/>
              <a:chOff x="71438" y="3871913"/>
              <a:chExt cx="5121220" cy="593725"/>
            </a:xfrm>
          </p:grpSpPr>
          <p:sp>
            <p:nvSpPr>
              <p:cNvPr id="28" name="5 CuadroTexto"/>
              <p:cNvSpPr txBox="1">
                <a:spLocks noChangeArrowheads="1"/>
              </p:cNvSpPr>
              <p:nvPr/>
            </p:nvSpPr>
            <p:spPr bwMode="auto">
              <a:xfrm>
                <a:off x="628596" y="3908425"/>
                <a:ext cx="4564062" cy="461676"/>
              </a:xfrm>
              <a:prstGeom prst="rect">
                <a:avLst/>
              </a:prstGeom>
              <a:noFill/>
              <a:ln w="9525">
                <a:noFill/>
                <a:miter lim="800000"/>
                <a:headEnd/>
                <a:tailEnd/>
              </a:ln>
            </p:spPr>
            <p:txBody>
              <a:bodyPr>
                <a:spAutoFit/>
              </a:bodyPr>
              <a:lstStyle/>
              <a:p>
                <a:r>
                  <a:rPr lang="es-AR" sz="2400" dirty="0">
                    <a:latin typeface="Rockwell"/>
                  </a:rPr>
                  <a:t>   colocar aquí el email de su sede</a:t>
                </a:r>
              </a:p>
            </p:txBody>
          </p:sp>
          <p:pic>
            <p:nvPicPr>
              <p:cNvPr id="29" name="7 Imagen" descr="email.jpg"/>
              <p:cNvPicPr>
                <a:picLocks noChangeAspect="1"/>
              </p:cNvPicPr>
              <p:nvPr/>
            </p:nvPicPr>
            <p:blipFill>
              <a:blip r:embed="rId3" cstate="print"/>
              <a:srcRect/>
              <a:stretch>
                <a:fillRect/>
              </a:stretch>
            </p:blipFill>
            <p:spPr bwMode="auto">
              <a:xfrm>
                <a:off x="71438" y="3871913"/>
                <a:ext cx="593725" cy="593725"/>
              </a:xfrm>
              <a:prstGeom prst="rect">
                <a:avLst/>
              </a:prstGeom>
              <a:noFill/>
              <a:ln w="9525">
                <a:noFill/>
                <a:miter lim="800000"/>
                <a:headEnd/>
                <a:tailEnd/>
              </a:ln>
            </p:spPr>
          </p:pic>
        </p:grpSp>
        <p:grpSp>
          <p:nvGrpSpPr>
            <p:cNvPr id="22" name="14 Grupo"/>
            <p:cNvGrpSpPr>
              <a:grpSpLocks/>
            </p:cNvGrpSpPr>
            <p:nvPr/>
          </p:nvGrpSpPr>
          <p:grpSpPr bwMode="auto">
            <a:xfrm>
              <a:off x="117475" y="4487877"/>
              <a:ext cx="5122863" cy="547688"/>
              <a:chOff x="117475" y="4857750"/>
              <a:chExt cx="5122863" cy="547688"/>
            </a:xfrm>
          </p:grpSpPr>
          <p:pic>
            <p:nvPicPr>
              <p:cNvPr id="26" name="8 Imagen" descr="FB.jpg"/>
              <p:cNvPicPr>
                <a:picLocks noChangeAspect="1"/>
              </p:cNvPicPr>
              <p:nvPr/>
            </p:nvPicPr>
            <p:blipFill>
              <a:blip r:embed="rId4" cstate="print"/>
              <a:srcRect/>
              <a:stretch>
                <a:fillRect/>
              </a:stretch>
            </p:blipFill>
            <p:spPr bwMode="auto">
              <a:xfrm>
                <a:off x="117475" y="4857750"/>
                <a:ext cx="547688" cy="547688"/>
              </a:xfrm>
              <a:prstGeom prst="rect">
                <a:avLst/>
              </a:prstGeom>
              <a:noFill/>
              <a:ln w="9525">
                <a:noFill/>
                <a:miter lim="800000"/>
                <a:headEnd/>
                <a:tailEnd/>
              </a:ln>
            </p:spPr>
          </p:pic>
          <p:sp>
            <p:nvSpPr>
              <p:cNvPr id="27" name="5 CuadroTexto"/>
              <p:cNvSpPr txBox="1">
                <a:spLocks noChangeArrowheads="1"/>
              </p:cNvSpPr>
              <p:nvPr/>
            </p:nvSpPr>
            <p:spPr bwMode="auto">
              <a:xfrm>
                <a:off x="676275" y="4894263"/>
                <a:ext cx="4564063" cy="461962"/>
              </a:xfrm>
              <a:prstGeom prst="rect">
                <a:avLst/>
              </a:prstGeom>
              <a:noFill/>
              <a:ln w="9525">
                <a:noFill/>
                <a:miter lim="800000"/>
                <a:headEnd/>
                <a:tailEnd/>
              </a:ln>
            </p:spPr>
            <p:txBody>
              <a:bodyPr>
                <a:spAutoFit/>
              </a:bodyPr>
              <a:lstStyle/>
              <a:p>
                <a:r>
                  <a:rPr lang="es-AR" sz="2400" dirty="0">
                    <a:latin typeface="Rockwell"/>
                  </a:rPr>
                  <a:t>  Rally Latinoamericano de Innovación</a:t>
                </a:r>
              </a:p>
            </p:txBody>
          </p:sp>
        </p:grpSp>
        <p:grpSp>
          <p:nvGrpSpPr>
            <p:cNvPr id="23" name="15 Grupo"/>
            <p:cNvGrpSpPr>
              <a:grpSpLocks/>
            </p:cNvGrpSpPr>
            <p:nvPr/>
          </p:nvGrpSpPr>
          <p:grpSpPr bwMode="auto">
            <a:xfrm>
              <a:off x="139700" y="5067342"/>
              <a:ext cx="5100638" cy="515938"/>
              <a:chOff x="139700" y="5692775"/>
              <a:chExt cx="5100638" cy="515938"/>
            </a:xfrm>
          </p:grpSpPr>
          <p:pic>
            <p:nvPicPr>
              <p:cNvPr id="24" name="6 Imagen" descr="TW.jpg"/>
              <p:cNvPicPr>
                <a:picLocks noChangeAspect="1"/>
              </p:cNvPicPr>
              <p:nvPr/>
            </p:nvPicPr>
            <p:blipFill>
              <a:blip r:embed="rId5" cstate="print"/>
              <a:srcRect/>
              <a:stretch>
                <a:fillRect/>
              </a:stretch>
            </p:blipFill>
            <p:spPr bwMode="auto">
              <a:xfrm>
                <a:off x="139700" y="5692775"/>
                <a:ext cx="515938" cy="515938"/>
              </a:xfrm>
              <a:prstGeom prst="rect">
                <a:avLst/>
              </a:prstGeom>
              <a:noFill/>
              <a:ln w="9525">
                <a:noFill/>
                <a:miter lim="800000"/>
                <a:headEnd/>
                <a:tailEnd/>
              </a:ln>
            </p:spPr>
          </p:pic>
          <p:sp>
            <p:nvSpPr>
              <p:cNvPr id="25" name="5 CuadroTexto"/>
              <p:cNvSpPr txBox="1">
                <a:spLocks noChangeArrowheads="1"/>
              </p:cNvSpPr>
              <p:nvPr/>
            </p:nvSpPr>
            <p:spPr bwMode="auto">
              <a:xfrm>
                <a:off x="676275" y="5692775"/>
                <a:ext cx="4564063" cy="461963"/>
              </a:xfrm>
              <a:prstGeom prst="rect">
                <a:avLst/>
              </a:prstGeom>
              <a:noFill/>
              <a:ln w="9525">
                <a:noFill/>
                <a:miter lim="800000"/>
                <a:headEnd/>
                <a:tailEnd/>
              </a:ln>
            </p:spPr>
            <p:txBody>
              <a:bodyPr>
                <a:spAutoFit/>
              </a:bodyPr>
              <a:lstStyle/>
              <a:p>
                <a:r>
                  <a:rPr lang="es-AR" sz="2400" dirty="0">
                    <a:latin typeface="Rockwell"/>
                  </a:rPr>
                  <a:t>  @</a:t>
                </a:r>
                <a:r>
                  <a:rPr lang="es-AR" sz="2400" dirty="0" err="1">
                    <a:latin typeface="Rockwell"/>
                  </a:rPr>
                  <a:t>RallyInnovacion</a:t>
                </a:r>
                <a:endParaRPr lang="es-AR" sz="2400" dirty="0">
                  <a:latin typeface="Rockwell"/>
                </a:endParaRPr>
              </a:p>
            </p:txBody>
          </p:sp>
        </p:grpSp>
      </p:grpSp>
      <p:pic>
        <p:nvPicPr>
          <p:cNvPr id="30" name="Picture 2" descr="Resultado de imagen para simbolo we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49497" y="2367479"/>
            <a:ext cx="802574" cy="80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5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1600" y="692696"/>
            <a:ext cx="8496944" cy="3882954"/>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4997" y="5744834"/>
            <a:ext cx="945916" cy="706795"/>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1944" y="5744834"/>
            <a:ext cx="1227943" cy="821904"/>
          </a:xfrm>
          <a:prstGeom prst="rect">
            <a:avLst/>
          </a:prstGeom>
        </p:spPr>
      </p:pic>
      <p:sp>
        <p:nvSpPr>
          <p:cNvPr id="8" name="Rectángulo 7"/>
          <p:cNvSpPr/>
          <p:nvPr/>
        </p:nvSpPr>
        <p:spPr>
          <a:xfrm>
            <a:off x="6012160" y="526999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tx1"/>
                </a:solidFill>
              </a:rPr>
              <a:t>Organizan</a:t>
            </a:r>
          </a:p>
        </p:txBody>
      </p:sp>
      <p:sp>
        <p:nvSpPr>
          <p:cNvPr id="15" name="Rectángulo 14"/>
          <p:cNvSpPr/>
          <p:nvPr/>
        </p:nvSpPr>
        <p:spPr>
          <a:xfrm>
            <a:off x="1925216" y="526999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tx1"/>
                </a:solidFill>
              </a:rPr>
              <a:t>Apoyo especial</a:t>
            </a:r>
          </a:p>
        </p:txBody>
      </p:sp>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600" y="5702039"/>
            <a:ext cx="1131857" cy="718729"/>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29979" y="5702039"/>
            <a:ext cx="1081456" cy="726120"/>
          </a:xfrm>
          <a:prstGeom prst="rect">
            <a:avLst/>
          </a:prstGeom>
        </p:spPr>
      </p:pic>
      <p:pic>
        <p:nvPicPr>
          <p:cNvPr id="1026" name="Picture 2" descr="https://encrypted-tbn1.gstatic.com/images?q=tbn:ANd9GcSsZgA5KU8X-hwZPfFmKpJ8Z9O0hevDIVZ66ct0rZ4mUOomeogz"/>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71861" y="5702040"/>
            <a:ext cx="2486145" cy="45374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160892" y="6155786"/>
            <a:ext cx="2832790" cy="261610"/>
          </a:xfrm>
          <a:prstGeom prst="rect">
            <a:avLst/>
          </a:prstGeom>
          <a:noFill/>
        </p:spPr>
        <p:txBody>
          <a:bodyPr wrap="square" rtlCol="0">
            <a:spAutoFit/>
          </a:bodyPr>
          <a:lstStyle/>
          <a:p>
            <a:pPr algn="ctr"/>
            <a:r>
              <a:rPr lang="es-ES" sz="1100" b="1" dirty="0">
                <a:solidFill>
                  <a:schemeClr val="tx1">
                    <a:lumMod val="75000"/>
                    <a:lumOff val="25000"/>
                  </a:schemeClr>
                </a:solidFill>
              </a:rPr>
              <a:t>SUBSECRETARÍA DE EMPRENDEDORES</a:t>
            </a:r>
          </a:p>
        </p:txBody>
      </p:sp>
    </p:spTree>
    <p:extLst>
      <p:ext uri="{BB962C8B-B14F-4D97-AF65-F5344CB8AC3E}">
        <p14:creationId xmlns:p14="http://schemas.microsoft.com/office/powerpoint/2010/main" val="386216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3352800" y="172235"/>
            <a:ext cx="5261991" cy="940966"/>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CRONOGRAMA 2016                   </a:t>
            </a:r>
            <a:r>
              <a:rPr lang="es-UY" sz="2000" b="1" dirty="0">
                <a:solidFill>
                  <a:srgbClr val="660066"/>
                </a:solidFill>
              </a:rPr>
              <a:t>(Hora locales)</a:t>
            </a:r>
            <a:endParaRPr lang="en-US" sz="2000" b="1" dirty="0">
              <a:solidFill>
                <a:srgbClr val="660066"/>
              </a:solidFill>
            </a:endParaRPr>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106181338"/>
              </p:ext>
            </p:extLst>
          </p:nvPr>
        </p:nvGraphicFramePr>
        <p:xfrm>
          <a:off x="2793758" y="1600200"/>
          <a:ext cx="4531380" cy="4525964"/>
        </p:xfrm>
        <a:graphic>
          <a:graphicData uri="http://schemas.openxmlformats.org/drawingml/2006/table">
            <a:tbl>
              <a:tblPr>
                <a:tableStyleId>{5C22544A-7EE6-4342-B048-85BDC9FD1C3A}</a:tableStyleId>
              </a:tblPr>
              <a:tblGrid>
                <a:gridCol w="1559581">
                  <a:extLst>
                    <a:ext uri="{9D8B030D-6E8A-4147-A177-3AD203B41FA5}">
                      <a16:colId xmlns="" xmlns:a16="http://schemas.microsoft.com/office/drawing/2014/main" val="2335615343"/>
                    </a:ext>
                  </a:extLst>
                </a:gridCol>
                <a:gridCol w="695739">
                  <a:extLst>
                    <a:ext uri="{9D8B030D-6E8A-4147-A177-3AD203B41FA5}">
                      <a16:colId xmlns="" xmlns:a16="http://schemas.microsoft.com/office/drawing/2014/main" val="3401681951"/>
                    </a:ext>
                  </a:extLst>
                </a:gridCol>
                <a:gridCol w="1113183">
                  <a:extLst>
                    <a:ext uri="{9D8B030D-6E8A-4147-A177-3AD203B41FA5}">
                      <a16:colId xmlns="" xmlns:a16="http://schemas.microsoft.com/office/drawing/2014/main" val="934433116"/>
                    </a:ext>
                  </a:extLst>
                </a:gridCol>
                <a:gridCol w="1162877">
                  <a:extLst>
                    <a:ext uri="{9D8B030D-6E8A-4147-A177-3AD203B41FA5}">
                      <a16:colId xmlns="" xmlns:a16="http://schemas.microsoft.com/office/drawing/2014/main" val="372267683"/>
                    </a:ext>
                  </a:extLst>
                </a:gridCol>
              </a:tblGrid>
              <a:tr h="502885">
                <a:tc rowSpan="2">
                  <a:txBody>
                    <a:bodyPr/>
                    <a:lstStyle/>
                    <a:p>
                      <a:pPr algn="ctr" fontAlgn="ctr"/>
                      <a:r>
                        <a:rPr lang="es-AR" sz="1300" u="none" strike="noStrike">
                          <a:effectLst/>
                        </a:rPr>
                        <a:t>País / Horario</a:t>
                      </a:r>
                      <a:endParaRPr lang="es-AR" sz="1300" b="0" i="0" u="none" strike="noStrike">
                        <a:solidFill>
                          <a:srgbClr val="000000"/>
                        </a:solidFill>
                        <a:effectLst/>
                        <a:latin typeface="Calibri" panose="020F0502020204030204" pitchFamily="34" charset="0"/>
                      </a:endParaRPr>
                    </a:p>
                  </a:txBody>
                  <a:tcPr marL="5184" marR="5184" marT="5184" marB="0" anchor="ctr"/>
                </a:tc>
                <a:tc rowSpan="2">
                  <a:txBody>
                    <a:bodyPr/>
                    <a:lstStyle/>
                    <a:p>
                      <a:pPr algn="ctr" fontAlgn="ctr"/>
                      <a:r>
                        <a:rPr lang="es-AR" sz="1300" u="none" strike="noStrike">
                          <a:effectLst/>
                        </a:rPr>
                        <a:t>Hora          UTC</a:t>
                      </a:r>
                      <a:endParaRPr lang="es-AR" sz="1300" b="0" i="0" u="none" strike="noStrike">
                        <a:solidFill>
                          <a:srgbClr val="000000"/>
                        </a:solidFill>
                        <a:effectLst/>
                        <a:latin typeface="Calibri" panose="020F0502020204030204" pitchFamily="34" charset="0"/>
                      </a:endParaRPr>
                    </a:p>
                  </a:txBody>
                  <a:tcPr marL="5184" marR="5184" marT="5184" marB="0" anchor="ctr"/>
                </a:tc>
                <a:tc gridSpan="2">
                  <a:txBody>
                    <a:bodyPr/>
                    <a:lstStyle/>
                    <a:p>
                      <a:pPr algn="ctr" fontAlgn="ctr"/>
                      <a:r>
                        <a:rPr lang="es-AR" sz="1300" u="none" strike="noStrike">
                          <a:effectLst/>
                        </a:rPr>
                        <a:t>Hora local                                        (de cada país)</a:t>
                      </a:r>
                      <a:endParaRPr lang="es-AR" sz="1300" b="0" i="0" u="none" strike="noStrike">
                        <a:solidFill>
                          <a:srgbClr val="000000"/>
                        </a:solidFill>
                        <a:effectLst/>
                        <a:latin typeface="Calibri" panose="020F0502020204030204" pitchFamily="34" charset="0"/>
                      </a:endParaRPr>
                    </a:p>
                  </a:txBody>
                  <a:tcPr marL="5184" marR="5184" marT="5184" marB="0" anchor="ctr"/>
                </a:tc>
                <a:tc hMerge="1">
                  <a:txBody>
                    <a:bodyPr/>
                    <a:lstStyle/>
                    <a:p>
                      <a:endParaRPr lang="es-AR"/>
                    </a:p>
                  </a:txBody>
                  <a:tcPr/>
                </a:tc>
                <a:extLst>
                  <a:ext uri="{0D108BD9-81ED-4DB2-BD59-A6C34878D82A}">
                    <a16:rowId xmlns="" xmlns:a16="http://schemas.microsoft.com/office/drawing/2014/main" val="2757246573"/>
                  </a:ext>
                </a:extLst>
              </a:tr>
              <a:tr h="653232">
                <a:tc vMerge="1">
                  <a:txBody>
                    <a:bodyPr/>
                    <a:lstStyle/>
                    <a:p>
                      <a:endParaRPr lang="es-AR"/>
                    </a:p>
                  </a:txBody>
                  <a:tcPr/>
                </a:tc>
                <a:tc vMerge="1">
                  <a:txBody>
                    <a:bodyPr/>
                    <a:lstStyle/>
                    <a:p>
                      <a:endParaRPr lang="es-AR"/>
                    </a:p>
                  </a:txBody>
                  <a:tcPr/>
                </a:tc>
                <a:tc>
                  <a:txBody>
                    <a:bodyPr/>
                    <a:lstStyle/>
                    <a:p>
                      <a:pPr algn="ctr" fontAlgn="ctr"/>
                      <a:r>
                        <a:rPr lang="es-AR" sz="1300" u="none" strike="noStrike">
                          <a:effectLst/>
                        </a:rPr>
                        <a:t>Arranca Viernes 30/09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Finaliza Sábado 1/10</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4271910717"/>
                  </a:ext>
                </a:extLst>
              </a:tr>
              <a:tr h="259219">
                <a:tc>
                  <a:txBody>
                    <a:bodyPr/>
                    <a:lstStyle/>
                    <a:p>
                      <a:pPr algn="l" fontAlgn="ctr"/>
                      <a:r>
                        <a:rPr lang="es-AR" sz="1300" u="none" strike="noStrike">
                          <a:effectLst/>
                        </a:rPr>
                        <a:t>Argentina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-3</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12</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16</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3830418594"/>
                  </a:ext>
                </a:extLst>
              </a:tr>
              <a:tr h="259219">
                <a:tc>
                  <a:txBody>
                    <a:bodyPr/>
                    <a:lstStyle/>
                    <a:p>
                      <a:pPr algn="l" fontAlgn="ctr"/>
                      <a:r>
                        <a:rPr lang="es-AR" sz="1300" u="none" strike="noStrike">
                          <a:effectLst/>
                        </a:rPr>
                        <a:t>Chile</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-3</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12</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16</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3163111426"/>
                  </a:ext>
                </a:extLst>
              </a:tr>
              <a:tr h="259219">
                <a:tc>
                  <a:txBody>
                    <a:bodyPr/>
                    <a:lstStyle/>
                    <a:p>
                      <a:pPr algn="l" fontAlgn="ctr"/>
                      <a:r>
                        <a:rPr lang="es-AR" sz="1300" u="none" strike="noStrike">
                          <a:effectLst/>
                        </a:rPr>
                        <a:t>Colombia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-5</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dirty="0">
                          <a:effectLst/>
                        </a:rPr>
                        <a:t>10</a:t>
                      </a:r>
                      <a:endParaRPr lang="es-AR" sz="1300" b="0" i="0" u="none" strike="noStrike" dirty="0">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14</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812082267"/>
                  </a:ext>
                </a:extLst>
              </a:tr>
              <a:tr h="259219">
                <a:tc>
                  <a:txBody>
                    <a:bodyPr/>
                    <a:lstStyle/>
                    <a:p>
                      <a:pPr algn="l" fontAlgn="ctr"/>
                      <a:r>
                        <a:rPr lang="es-AR" sz="1300" u="none" strike="noStrike">
                          <a:effectLst/>
                        </a:rPr>
                        <a:t>Costa Rica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-6</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13</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2968677306"/>
                  </a:ext>
                </a:extLst>
              </a:tr>
              <a:tr h="259219">
                <a:tc>
                  <a:txBody>
                    <a:bodyPr/>
                    <a:lstStyle/>
                    <a:p>
                      <a:pPr algn="l" fontAlgn="ctr"/>
                      <a:r>
                        <a:rPr lang="es-AR" sz="1300" u="none" strike="noStrike">
                          <a:effectLst/>
                        </a:rPr>
                        <a:t>Ecuador</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-5</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dirty="0">
                          <a:effectLst/>
                        </a:rPr>
                        <a:t>10</a:t>
                      </a:r>
                      <a:endParaRPr lang="es-AR" sz="1300" b="0" i="0" u="none" strike="noStrike" dirty="0">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dirty="0">
                          <a:effectLst/>
                        </a:rPr>
                        <a:t>14</a:t>
                      </a:r>
                      <a:endParaRPr lang="es-AR" sz="1300" b="0" i="0" u="none" strike="noStrike" dirty="0">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2069555530"/>
                  </a:ext>
                </a:extLst>
              </a:tr>
              <a:tr h="259219">
                <a:tc>
                  <a:txBody>
                    <a:bodyPr/>
                    <a:lstStyle/>
                    <a:p>
                      <a:pPr algn="l" fontAlgn="ctr"/>
                      <a:r>
                        <a:rPr lang="es-AR" sz="1300" u="none" strike="noStrike">
                          <a:effectLst/>
                        </a:rPr>
                        <a:t>El Salvador</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-6</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13</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1264940341"/>
                  </a:ext>
                </a:extLst>
              </a:tr>
              <a:tr h="259219">
                <a:tc>
                  <a:txBody>
                    <a:bodyPr/>
                    <a:lstStyle/>
                    <a:p>
                      <a:pPr algn="l" fontAlgn="ctr"/>
                      <a:r>
                        <a:rPr lang="es-AR" sz="1300" u="none" strike="noStrike">
                          <a:effectLst/>
                        </a:rPr>
                        <a:t>Honduras</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-6</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13</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1089036667"/>
                  </a:ext>
                </a:extLst>
              </a:tr>
              <a:tr h="259219">
                <a:tc>
                  <a:txBody>
                    <a:bodyPr/>
                    <a:lstStyle/>
                    <a:p>
                      <a:pPr algn="l" fontAlgn="ctr"/>
                      <a:r>
                        <a:rPr lang="es-AR" sz="1300" u="none" strike="noStrike">
                          <a:effectLst/>
                        </a:rPr>
                        <a:t>Mexico Chihuahua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-6</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13</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598869436"/>
                  </a:ext>
                </a:extLst>
              </a:tr>
              <a:tr h="259219">
                <a:tc>
                  <a:txBody>
                    <a:bodyPr/>
                    <a:lstStyle/>
                    <a:p>
                      <a:pPr algn="l" fontAlgn="ctr"/>
                      <a:r>
                        <a:rPr lang="es-AR" sz="1300" u="none" strike="noStrike">
                          <a:effectLst/>
                        </a:rPr>
                        <a:t>Mexico DF</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-5</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10</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14</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2116934537"/>
                  </a:ext>
                </a:extLst>
              </a:tr>
              <a:tr h="259219">
                <a:tc>
                  <a:txBody>
                    <a:bodyPr/>
                    <a:lstStyle/>
                    <a:p>
                      <a:pPr algn="l" fontAlgn="ctr"/>
                      <a:r>
                        <a:rPr lang="es-AR" sz="1300" u="none" strike="noStrike">
                          <a:effectLst/>
                        </a:rPr>
                        <a:t>Mexico Tijuana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-7</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8</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12</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4041625480"/>
                  </a:ext>
                </a:extLst>
              </a:tr>
              <a:tr h="259219">
                <a:tc>
                  <a:txBody>
                    <a:bodyPr/>
                    <a:lstStyle/>
                    <a:p>
                      <a:pPr algn="l" fontAlgn="ctr"/>
                      <a:r>
                        <a:rPr lang="es-AR" sz="1300" u="none" strike="noStrike">
                          <a:effectLst/>
                        </a:rPr>
                        <a:t>Nicaragua</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-6</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9</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13</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3023186781"/>
                  </a:ext>
                </a:extLst>
              </a:tr>
              <a:tr h="259219">
                <a:tc>
                  <a:txBody>
                    <a:bodyPr/>
                    <a:lstStyle/>
                    <a:p>
                      <a:pPr algn="l" fontAlgn="ctr"/>
                      <a:r>
                        <a:rPr lang="es-AR" sz="1300" u="none" strike="noStrike">
                          <a:effectLst/>
                        </a:rPr>
                        <a:t>Paraguay</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-4</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11</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15</a:t>
                      </a:r>
                      <a:endParaRPr lang="es-AR" sz="1300" b="0" i="0" u="none" strike="noStrike">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67783729"/>
                  </a:ext>
                </a:extLst>
              </a:tr>
              <a:tr h="259219">
                <a:tc>
                  <a:txBody>
                    <a:bodyPr/>
                    <a:lstStyle/>
                    <a:p>
                      <a:pPr algn="l" fontAlgn="ctr"/>
                      <a:r>
                        <a:rPr lang="es-AR" sz="1300" u="none" strike="noStrike">
                          <a:effectLst/>
                        </a:rPr>
                        <a:t>Uruguay</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-3</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a:effectLst/>
                        </a:rPr>
                        <a:t>12</a:t>
                      </a:r>
                      <a:endParaRPr lang="es-AR" sz="1300" b="0" i="0" u="none" strike="noStrike">
                        <a:solidFill>
                          <a:srgbClr val="000000"/>
                        </a:solidFill>
                        <a:effectLst/>
                        <a:latin typeface="Calibri" panose="020F0502020204030204" pitchFamily="34" charset="0"/>
                      </a:endParaRPr>
                    </a:p>
                  </a:txBody>
                  <a:tcPr marL="5184" marR="5184" marT="5184" marB="0" anchor="ctr"/>
                </a:tc>
                <a:tc>
                  <a:txBody>
                    <a:bodyPr/>
                    <a:lstStyle/>
                    <a:p>
                      <a:pPr algn="ctr" fontAlgn="ctr"/>
                      <a:r>
                        <a:rPr lang="es-AR" sz="1300" u="none" strike="noStrike" dirty="0">
                          <a:effectLst/>
                        </a:rPr>
                        <a:t>16</a:t>
                      </a:r>
                      <a:endParaRPr lang="es-AR" sz="1300" b="0" i="0" u="none" strike="noStrike" dirty="0">
                        <a:solidFill>
                          <a:srgbClr val="000000"/>
                        </a:solidFill>
                        <a:effectLst/>
                        <a:latin typeface="Calibri" panose="020F0502020204030204" pitchFamily="34" charset="0"/>
                      </a:endParaRPr>
                    </a:p>
                  </a:txBody>
                  <a:tcPr marL="5184" marR="5184" marT="5184" marB="0" anchor="ctr"/>
                </a:tc>
                <a:extLst>
                  <a:ext uri="{0D108BD9-81ED-4DB2-BD59-A6C34878D82A}">
                    <a16:rowId xmlns="" xmlns:a16="http://schemas.microsoft.com/office/drawing/2014/main" val="1861316501"/>
                  </a:ext>
                </a:extLst>
              </a:tr>
            </a:tbl>
          </a:graphicData>
        </a:graphic>
      </p:graphicFrame>
    </p:spTree>
    <p:extLst>
      <p:ext uri="{BB962C8B-B14F-4D97-AF65-F5344CB8AC3E}">
        <p14:creationId xmlns:p14="http://schemas.microsoft.com/office/powerpoint/2010/main" val="51363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3" y="274638"/>
            <a:ext cx="4618855" cy="1143000"/>
          </a:xfrm>
        </p:spPr>
        <p:txBody>
          <a:bodyPr>
            <a:noAutofit/>
          </a:bodyPr>
          <a:lstStyle/>
          <a:p>
            <a:r>
              <a:rPr lang="en-US" b="1" dirty="0">
                <a:solidFill>
                  <a:srgbClr val="595959"/>
                </a:solidFill>
              </a:rPr>
              <a:t>EDICIONES ANTERIORES</a:t>
            </a:r>
          </a:p>
        </p:txBody>
      </p:sp>
      <p:pic>
        <p:nvPicPr>
          <p:cNvPr id="5" name="Picture 18" descr="https://scontent-atl1-1.xx.fbcdn.net/hphotos-xpa1/v/t1.0-9/10675664_345100938991487_6107712880014710984_n.jpg?oh=6a3be964311090a39f749037a0d4381d&amp;oe=55F7F73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941" y="5252635"/>
            <a:ext cx="1083748" cy="144499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6" name="Table 15"/>
          <p:cNvGraphicFramePr>
            <a:graphicFrameLocks noGrp="1"/>
          </p:cNvGraphicFramePr>
          <p:nvPr>
            <p:extLst/>
          </p:nvPr>
        </p:nvGraphicFramePr>
        <p:xfrm>
          <a:off x="392183" y="1643305"/>
          <a:ext cx="8553389" cy="3383663"/>
        </p:xfrm>
        <a:graphic>
          <a:graphicData uri="http://schemas.openxmlformats.org/drawingml/2006/table">
            <a:tbl>
              <a:tblPr firstRow="1" bandRow="1">
                <a:tableStyleId>{7DF18680-E054-41AD-8BC1-D1AEF772440D}</a:tableStyleId>
              </a:tblPr>
              <a:tblGrid>
                <a:gridCol w="1645930">
                  <a:extLst>
                    <a:ext uri="{9D8B030D-6E8A-4147-A177-3AD203B41FA5}">
                      <a16:colId xmlns="" xmlns:a16="http://schemas.microsoft.com/office/drawing/2014/main" val="20000"/>
                    </a:ext>
                  </a:extLst>
                </a:gridCol>
                <a:gridCol w="1025760">
                  <a:extLst>
                    <a:ext uri="{9D8B030D-6E8A-4147-A177-3AD203B41FA5}">
                      <a16:colId xmlns="" xmlns:a16="http://schemas.microsoft.com/office/drawing/2014/main" val="20001"/>
                    </a:ext>
                  </a:extLst>
                </a:gridCol>
                <a:gridCol w="2512184">
                  <a:extLst>
                    <a:ext uri="{9D8B030D-6E8A-4147-A177-3AD203B41FA5}">
                      <a16:colId xmlns="" xmlns:a16="http://schemas.microsoft.com/office/drawing/2014/main" val="20002"/>
                    </a:ext>
                  </a:extLst>
                </a:gridCol>
                <a:gridCol w="817457">
                  <a:extLst>
                    <a:ext uri="{9D8B030D-6E8A-4147-A177-3AD203B41FA5}">
                      <a16:colId xmlns="" xmlns:a16="http://schemas.microsoft.com/office/drawing/2014/main" val="20003"/>
                    </a:ext>
                  </a:extLst>
                </a:gridCol>
                <a:gridCol w="1575100">
                  <a:extLst>
                    <a:ext uri="{9D8B030D-6E8A-4147-A177-3AD203B41FA5}">
                      <a16:colId xmlns="" xmlns:a16="http://schemas.microsoft.com/office/drawing/2014/main" val="20004"/>
                    </a:ext>
                  </a:extLst>
                </a:gridCol>
                <a:gridCol w="976958">
                  <a:extLst>
                    <a:ext uri="{9D8B030D-6E8A-4147-A177-3AD203B41FA5}">
                      <a16:colId xmlns="" xmlns:a16="http://schemas.microsoft.com/office/drawing/2014/main" val="20005"/>
                    </a:ext>
                  </a:extLst>
                </a:gridCol>
              </a:tblGrid>
              <a:tr h="1080735">
                <a:tc>
                  <a:txBody>
                    <a:bodyPr/>
                    <a:lstStyle/>
                    <a:p>
                      <a:pPr algn="ctr" fontAlgn="ctr"/>
                      <a:endParaRPr lang="en-US" sz="1800" b="1" i="0" u="none" strike="noStrike" dirty="0">
                        <a:solidFill>
                          <a:srgbClr val="595959"/>
                        </a:solidFill>
                        <a:effectLst/>
                        <a:latin typeface="Calibri"/>
                      </a:endParaRPr>
                    </a:p>
                  </a:txBody>
                  <a:tcPr marL="12700" marR="12700" marT="12700" marB="0" anchor="ctr"/>
                </a:tc>
                <a:tc>
                  <a:txBody>
                    <a:bodyPr/>
                    <a:lstStyle/>
                    <a:p>
                      <a:pPr algn="ctr" fontAlgn="ctr">
                        <a:spcAft>
                          <a:spcPts val="600"/>
                        </a:spcAft>
                      </a:pPr>
                      <a:r>
                        <a:rPr lang="en-US" sz="1800" u="none" strike="noStrike" dirty="0" err="1">
                          <a:effectLst/>
                        </a:rPr>
                        <a:t>Cantidad</a:t>
                      </a:r>
                      <a:r>
                        <a:rPr lang="en-US" sz="1800" u="none" strike="noStrike" dirty="0">
                          <a:effectLst/>
                        </a:rPr>
                        <a:t> </a:t>
                      </a:r>
                      <a:r>
                        <a:rPr lang="en-US" sz="1800" u="none" strike="noStrike" dirty="0" err="1">
                          <a:effectLst/>
                        </a:rPr>
                        <a:t>Países</a:t>
                      </a:r>
                      <a:endParaRPr lang="en-US" sz="1800" b="1" i="0" u="none" strike="noStrike" dirty="0">
                        <a:solidFill>
                          <a:srgbClr val="595959"/>
                        </a:solidFill>
                        <a:effectLst/>
                        <a:latin typeface="+mj-lt"/>
                      </a:endParaRPr>
                    </a:p>
                  </a:txBody>
                  <a:tcPr marL="12700" marR="12700" marT="12700" marB="0" anchor="ctr"/>
                </a:tc>
                <a:tc>
                  <a:txBody>
                    <a:bodyPr/>
                    <a:lstStyle/>
                    <a:p>
                      <a:pPr algn="ctr" fontAlgn="ctr">
                        <a:spcAft>
                          <a:spcPts val="600"/>
                        </a:spcAft>
                      </a:pPr>
                      <a:r>
                        <a:rPr lang="en-US" sz="1800" u="none" strike="noStrike" dirty="0" err="1">
                          <a:effectLst/>
                        </a:rPr>
                        <a:t>Países</a:t>
                      </a:r>
                      <a:endParaRPr lang="en-US" sz="1800" b="1" i="0" u="none" strike="noStrike" dirty="0">
                        <a:solidFill>
                          <a:srgbClr val="595959"/>
                        </a:solidFill>
                        <a:effectLst/>
                        <a:latin typeface="+mj-lt"/>
                      </a:endParaRPr>
                    </a:p>
                  </a:txBody>
                  <a:tcPr marL="12700" marR="12700" marT="12700" marB="0" anchor="ctr"/>
                </a:tc>
                <a:tc>
                  <a:txBody>
                    <a:bodyPr/>
                    <a:lstStyle/>
                    <a:p>
                      <a:pPr algn="ctr">
                        <a:spcAft>
                          <a:spcPts val="600"/>
                        </a:spcAft>
                      </a:pPr>
                      <a:r>
                        <a:rPr lang="en-US" sz="1800" dirty="0" err="1"/>
                        <a:t>Sedes</a:t>
                      </a:r>
                      <a:endParaRPr lang="en-US" sz="1800" b="1" dirty="0">
                        <a:solidFill>
                          <a:srgbClr val="595959"/>
                        </a:solidFill>
                        <a:latin typeface="+mj-lt"/>
                      </a:endParaRPr>
                    </a:p>
                  </a:txBody>
                  <a:tcPr anchor="ctr"/>
                </a:tc>
                <a:tc>
                  <a:txBody>
                    <a:bodyPr/>
                    <a:lstStyle/>
                    <a:p>
                      <a:pPr algn="ctr">
                        <a:spcAft>
                          <a:spcPts val="600"/>
                        </a:spcAft>
                      </a:pPr>
                      <a:r>
                        <a:rPr lang="en-US" sz="1800" dirty="0" err="1"/>
                        <a:t>Participantes</a:t>
                      </a:r>
                      <a:endParaRPr lang="en-US" sz="1800" b="1" dirty="0">
                        <a:solidFill>
                          <a:srgbClr val="595959"/>
                        </a:solidFill>
                        <a:latin typeface="+mj-lt"/>
                      </a:endParaRPr>
                    </a:p>
                  </a:txBody>
                  <a:tcPr anchor="ctr"/>
                </a:tc>
                <a:tc>
                  <a:txBody>
                    <a:bodyPr/>
                    <a:lstStyle/>
                    <a:p>
                      <a:pPr algn="ctr">
                        <a:spcAft>
                          <a:spcPts val="600"/>
                        </a:spcAft>
                      </a:pPr>
                      <a:r>
                        <a:rPr lang="en-US" sz="1800" u="none" strike="noStrike" kern="1200" dirty="0" err="1">
                          <a:effectLst/>
                        </a:rPr>
                        <a:t>Equipos</a:t>
                      </a:r>
                      <a:endParaRPr lang="en-US" sz="1800" b="1" i="0" u="none" strike="noStrike" kern="1200" dirty="0">
                        <a:solidFill>
                          <a:srgbClr val="595959"/>
                        </a:solidFill>
                        <a:effectLst/>
                        <a:latin typeface="+mj-lt"/>
                        <a:ea typeface="+mn-ea"/>
                        <a:cs typeface="+mn-cs"/>
                      </a:endParaRPr>
                    </a:p>
                  </a:txBody>
                  <a:tcPr anchor="ctr"/>
                </a:tc>
                <a:extLst>
                  <a:ext uri="{0D108BD9-81ED-4DB2-BD59-A6C34878D82A}">
                    <a16:rowId xmlns="" xmlns:a16="http://schemas.microsoft.com/office/drawing/2014/main" val="10000"/>
                  </a:ext>
                </a:extLst>
              </a:tr>
              <a:tr h="916506">
                <a:tc>
                  <a:txBody>
                    <a:bodyPr/>
                    <a:lstStyle/>
                    <a:p>
                      <a:pPr algn="ctr" fontAlgn="ctr"/>
                      <a:r>
                        <a:rPr lang="en-US" sz="1800" u="none" strike="noStrike">
                          <a:effectLst/>
                        </a:rPr>
                        <a:t>Edición 2014</a:t>
                      </a:r>
                      <a:endParaRPr lang="en-US" sz="1800" b="1" i="0" u="none" strike="noStrike">
                        <a:solidFill>
                          <a:srgbClr val="595959"/>
                        </a:solidFill>
                        <a:effectLst/>
                        <a:latin typeface="Calibri"/>
                      </a:endParaRPr>
                    </a:p>
                  </a:txBody>
                  <a:tcPr marL="12700" marR="12700" marT="12700" marB="0" anchor="ctr"/>
                </a:tc>
                <a:tc>
                  <a:txBody>
                    <a:bodyPr/>
                    <a:lstStyle/>
                    <a:p>
                      <a:pPr algn="ctr" fontAlgn="ctr">
                        <a:spcAft>
                          <a:spcPts val="600"/>
                        </a:spcAft>
                      </a:pPr>
                      <a:r>
                        <a:rPr lang="en-US" sz="1800" u="none" strike="noStrike" dirty="0">
                          <a:effectLst/>
                        </a:rPr>
                        <a:t>4</a:t>
                      </a:r>
                      <a:endParaRPr lang="en-US" sz="1800" b="1" i="0" u="none" strike="noStrike" dirty="0">
                        <a:solidFill>
                          <a:srgbClr val="595959"/>
                        </a:solidFill>
                        <a:effectLst/>
                        <a:latin typeface="+mj-lt"/>
                      </a:endParaRPr>
                    </a:p>
                  </a:txBody>
                  <a:tcPr marL="12700" marR="12700" marT="12700" marB="0" anchor="ctr"/>
                </a:tc>
                <a:tc>
                  <a:txBody>
                    <a:bodyPr/>
                    <a:lstStyle/>
                    <a:p>
                      <a:pPr algn="ctr" fontAlgn="ctr">
                        <a:spcAft>
                          <a:spcPts val="600"/>
                        </a:spcAft>
                      </a:pPr>
                      <a:r>
                        <a:rPr lang="en-US" sz="1800" u="none" strike="noStrike" dirty="0">
                          <a:effectLst/>
                        </a:rPr>
                        <a:t>Argentina - Nicaragua - Paraguay - Uruguay</a:t>
                      </a:r>
                      <a:endParaRPr lang="en-US" sz="1800" b="1" i="0" u="none" strike="noStrike" dirty="0">
                        <a:solidFill>
                          <a:srgbClr val="595959"/>
                        </a:solidFill>
                        <a:effectLst/>
                        <a:latin typeface="+mj-lt"/>
                      </a:endParaRPr>
                    </a:p>
                  </a:txBody>
                  <a:tcPr marL="12700" marR="12700" marT="12700" marB="0" anchor="ctr"/>
                </a:tc>
                <a:tc>
                  <a:txBody>
                    <a:bodyPr/>
                    <a:lstStyle/>
                    <a:p>
                      <a:pPr algn="ctr">
                        <a:spcAft>
                          <a:spcPts val="600"/>
                        </a:spcAft>
                      </a:pPr>
                      <a:r>
                        <a:rPr lang="en-US" sz="1800" dirty="0"/>
                        <a:t>42</a:t>
                      </a:r>
                      <a:endParaRPr lang="en-US" sz="1800" b="1" dirty="0">
                        <a:solidFill>
                          <a:srgbClr val="595959"/>
                        </a:solidFill>
                        <a:latin typeface="+mj-lt"/>
                      </a:endParaRPr>
                    </a:p>
                  </a:txBody>
                  <a:tcPr anchor="ctr"/>
                </a:tc>
                <a:tc>
                  <a:txBody>
                    <a:bodyPr/>
                    <a:lstStyle/>
                    <a:p>
                      <a:pPr algn="ctr">
                        <a:spcAft>
                          <a:spcPts val="600"/>
                        </a:spcAft>
                      </a:pPr>
                      <a:r>
                        <a:rPr lang="en-US" sz="1800" dirty="0"/>
                        <a:t>1976</a:t>
                      </a:r>
                      <a:endParaRPr lang="en-US" sz="1800" b="1" dirty="0">
                        <a:solidFill>
                          <a:srgbClr val="595959"/>
                        </a:solidFill>
                        <a:latin typeface="+mj-lt"/>
                      </a:endParaRPr>
                    </a:p>
                  </a:txBody>
                  <a:tcPr anchor="ctr"/>
                </a:tc>
                <a:tc>
                  <a:txBody>
                    <a:bodyPr/>
                    <a:lstStyle/>
                    <a:p>
                      <a:pPr algn="ctr">
                        <a:spcAft>
                          <a:spcPts val="600"/>
                        </a:spcAft>
                      </a:pPr>
                      <a:r>
                        <a:rPr lang="en-US" sz="1800" dirty="0"/>
                        <a:t>282</a:t>
                      </a:r>
                      <a:endParaRPr lang="en-US" sz="1800" b="1" dirty="0">
                        <a:solidFill>
                          <a:srgbClr val="595959"/>
                        </a:solidFill>
                        <a:latin typeface="+mj-lt"/>
                      </a:endParaRPr>
                    </a:p>
                  </a:txBody>
                  <a:tcPr anchor="ctr"/>
                </a:tc>
                <a:extLst>
                  <a:ext uri="{0D108BD9-81ED-4DB2-BD59-A6C34878D82A}">
                    <a16:rowId xmlns="" xmlns:a16="http://schemas.microsoft.com/office/drawing/2014/main" val="10001"/>
                  </a:ext>
                </a:extLst>
              </a:tr>
              <a:tr h="1386422">
                <a:tc>
                  <a:txBody>
                    <a:bodyPr/>
                    <a:lstStyle/>
                    <a:p>
                      <a:pPr algn="ctr" fontAlgn="ctr"/>
                      <a:r>
                        <a:rPr lang="en-US" sz="1800" u="none" strike="noStrike">
                          <a:effectLst/>
                        </a:rPr>
                        <a:t>Edición 2015</a:t>
                      </a:r>
                      <a:endParaRPr lang="en-US" sz="1800" b="1" i="0" u="none" strike="noStrike">
                        <a:solidFill>
                          <a:srgbClr val="595959"/>
                        </a:solidFill>
                        <a:effectLst/>
                        <a:latin typeface="Calibri"/>
                      </a:endParaRPr>
                    </a:p>
                  </a:txBody>
                  <a:tcPr marL="12700" marR="12700" marT="12700" marB="0" anchor="ctr"/>
                </a:tc>
                <a:tc>
                  <a:txBody>
                    <a:bodyPr/>
                    <a:lstStyle/>
                    <a:p>
                      <a:pPr algn="ctr" fontAlgn="ctr">
                        <a:spcAft>
                          <a:spcPts val="600"/>
                        </a:spcAft>
                      </a:pPr>
                      <a:r>
                        <a:rPr lang="en-US" sz="1800" u="none" strike="noStrike">
                          <a:effectLst/>
                        </a:rPr>
                        <a:t>8</a:t>
                      </a:r>
                      <a:endParaRPr lang="en-US" sz="1800" b="1" i="0" u="none" strike="noStrike">
                        <a:solidFill>
                          <a:srgbClr val="595959"/>
                        </a:solidFill>
                        <a:effectLst/>
                        <a:latin typeface="+mj-lt"/>
                      </a:endParaRPr>
                    </a:p>
                  </a:txBody>
                  <a:tcPr marL="12700" marR="12700" marT="12700" marB="0" anchor="ctr"/>
                </a:tc>
                <a:tc>
                  <a:txBody>
                    <a:bodyPr/>
                    <a:lstStyle/>
                    <a:p>
                      <a:pPr algn="ctr" fontAlgn="ctr">
                        <a:spcAft>
                          <a:spcPts val="600"/>
                        </a:spcAft>
                      </a:pPr>
                      <a:r>
                        <a:rPr lang="en-US" sz="1800" u="none" strike="noStrike">
                          <a:effectLst/>
                        </a:rPr>
                        <a:t>Argentina - Colombia - Costa Rica - El Salvador - México - Nicaragua - Paraguay - Uruguay</a:t>
                      </a:r>
                      <a:endParaRPr lang="en-US" sz="1800" b="1" i="0" u="none" strike="noStrike">
                        <a:solidFill>
                          <a:srgbClr val="595959"/>
                        </a:solidFill>
                        <a:effectLst/>
                        <a:latin typeface="+mj-lt"/>
                      </a:endParaRPr>
                    </a:p>
                  </a:txBody>
                  <a:tcPr marL="12700" marR="12700" marT="12700" marB="0" anchor="ctr"/>
                </a:tc>
                <a:tc>
                  <a:txBody>
                    <a:bodyPr/>
                    <a:lstStyle/>
                    <a:p>
                      <a:pPr algn="ctr">
                        <a:spcAft>
                          <a:spcPts val="600"/>
                        </a:spcAft>
                      </a:pPr>
                      <a:r>
                        <a:rPr lang="en-US" sz="1800" dirty="0"/>
                        <a:t>66</a:t>
                      </a:r>
                      <a:endParaRPr lang="en-US" sz="1800" b="1" dirty="0">
                        <a:solidFill>
                          <a:srgbClr val="595959"/>
                        </a:solidFill>
                        <a:latin typeface="+mj-lt"/>
                      </a:endParaRPr>
                    </a:p>
                  </a:txBody>
                  <a:tcPr anchor="ctr"/>
                </a:tc>
                <a:tc>
                  <a:txBody>
                    <a:bodyPr/>
                    <a:lstStyle/>
                    <a:p>
                      <a:pPr algn="ctr">
                        <a:spcAft>
                          <a:spcPts val="600"/>
                        </a:spcAft>
                      </a:pPr>
                      <a:r>
                        <a:rPr lang="en-US" sz="1800" dirty="0"/>
                        <a:t>2980</a:t>
                      </a:r>
                      <a:endParaRPr lang="en-US" sz="1800" b="1" dirty="0">
                        <a:solidFill>
                          <a:srgbClr val="595959"/>
                        </a:solidFill>
                        <a:latin typeface="+mj-lt"/>
                      </a:endParaRPr>
                    </a:p>
                  </a:txBody>
                  <a:tcPr anchor="ctr"/>
                </a:tc>
                <a:tc>
                  <a:txBody>
                    <a:bodyPr/>
                    <a:lstStyle/>
                    <a:p>
                      <a:pPr algn="ctr">
                        <a:spcAft>
                          <a:spcPts val="600"/>
                        </a:spcAft>
                      </a:pPr>
                      <a:r>
                        <a:rPr lang="en-US" sz="1800" dirty="0"/>
                        <a:t>402</a:t>
                      </a:r>
                      <a:endParaRPr lang="en-US" sz="1800" b="1" dirty="0">
                        <a:solidFill>
                          <a:srgbClr val="595959"/>
                        </a:solidFill>
                        <a:latin typeface="+mj-lt"/>
                      </a:endParaRPr>
                    </a:p>
                  </a:txBody>
                  <a:tcPr anchor="ctr"/>
                </a:tc>
                <a:extLst>
                  <a:ext uri="{0D108BD9-81ED-4DB2-BD59-A6C34878D82A}">
                    <a16:rowId xmlns="" xmlns:a16="http://schemas.microsoft.com/office/drawing/2014/main" val="10002"/>
                  </a:ext>
                </a:extLst>
              </a:tr>
            </a:tbl>
          </a:graphicData>
        </a:graphic>
      </p:graphicFrame>
      <p:pic>
        <p:nvPicPr>
          <p:cNvPr id="7" name="Imagen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4263" y="5252635"/>
            <a:ext cx="2377138" cy="1444998"/>
          </a:xfrm>
          <a:prstGeom prst="rect">
            <a:avLst/>
          </a:prstGeom>
        </p:spPr>
      </p:pic>
      <p:pic>
        <p:nvPicPr>
          <p:cNvPr id="8"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6353" y="5252635"/>
            <a:ext cx="2226408" cy="1509730"/>
          </a:xfrm>
          <a:prstGeom prst="rect">
            <a:avLst/>
          </a:prstGeom>
        </p:spPr>
      </p:pic>
      <p:pic>
        <p:nvPicPr>
          <p:cNvPr id="11" name="Picture 16" descr="https://scontent-atl1-1.xx.fbcdn.net/hphotos-xpf1/v/t1.0-9/10527903_345100865658161_1564007201677174180_n.jpg?oh=62644aeeb10c7ed47e9cad8c32713cb5&amp;oe=55C0940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65483" y="5252635"/>
            <a:ext cx="1806788" cy="144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7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3416968" y="332655"/>
            <a:ext cx="5197823" cy="121761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UY" sz="2800" b="1" dirty="0">
                <a:solidFill>
                  <a:srgbClr val="660066"/>
                </a:solidFill>
              </a:rPr>
              <a:t>CANALES DE COMUNICACIÓN PARA PAISES</a:t>
            </a:r>
            <a:endParaRPr lang="en-US" sz="2000" b="1" dirty="0">
              <a:solidFill>
                <a:srgbClr val="660066"/>
              </a:solidFill>
            </a:endParaRPr>
          </a:p>
        </p:txBody>
      </p:sp>
      <p:sp>
        <p:nvSpPr>
          <p:cNvPr id="6" name="TextBox 4"/>
          <p:cNvSpPr txBox="1"/>
          <p:nvPr/>
        </p:nvSpPr>
        <p:spPr>
          <a:xfrm>
            <a:off x="2594576" y="2367479"/>
            <a:ext cx="5298438" cy="1097029"/>
          </a:xfrm>
          <a:prstGeom prst="rect">
            <a:avLst/>
          </a:prstGeom>
          <a:noFill/>
        </p:spPr>
        <p:txBody>
          <a:bodyPr wrap="none" rtlCol="0">
            <a:normAutofit/>
          </a:bodyPr>
          <a:lstStyle/>
          <a:p>
            <a:r>
              <a:rPr lang="en-US" sz="3600" dirty="0">
                <a:solidFill>
                  <a:srgbClr val="660066"/>
                </a:solidFill>
                <a:hlinkClick r:id="rId2"/>
              </a:rPr>
              <a:t>www.rallydeinnovacion.org</a:t>
            </a:r>
            <a:endParaRPr lang="en-US" sz="3600" dirty="0">
              <a:solidFill>
                <a:srgbClr val="660066"/>
              </a:solidFill>
            </a:endParaRPr>
          </a:p>
          <a:p>
            <a:endParaRPr lang="en-US" sz="3600" dirty="0">
              <a:solidFill>
                <a:srgbClr val="660066"/>
              </a:solidFill>
            </a:endParaRPr>
          </a:p>
        </p:txBody>
      </p:sp>
      <p:pic>
        <p:nvPicPr>
          <p:cNvPr id="1026" name="Picture 2" descr="Resultado de imagen para simbolo we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9497" y="2367479"/>
            <a:ext cx="802574" cy="8025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a:grpSpLocks/>
          </p:cNvGrpSpPr>
          <p:nvPr/>
        </p:nvGrpSpPr>
        <p:grpSpPr bwMode="auto">
          <a:xfrm>
            <a:off x="1631950" y="3463580"/>
            <a:ext cx="6726238" cy="1711325"/>
            <a:chOff x="71438" y="3871913"/>
            <a:chExt cx="5168900" cy="1711367"/>
          </a:xfrm>
        </p:grpSpPr>
        <p:grpSp>
          <p:nvGrpSpPr>
            <p:cNvPr id="18" name="13 Grupo"/>
            <p:cNvGrpSpPr>
              <a:grpSpLocks/>
            </p:cNvGrpSpPr>
            <p:nvPr/>
          </p:nvGrpSpPr>
          <p:grpSpPr bwMode="auto">
            <a:xfrm>
              <a:off x="71438" y="3871913"/>
              <a:ext cx="5121220" cy="867530"/>
              <a:chOff x="71438" y="3871913"/>
              <a:chExt cx="5121220" cy="867530"/>
            </a:xfrm>
          </p:grpSpPr>
          <p:sp>
            <p:nvSpPr>
              <p:cNvPr id="25" name="5 CuadroTexto"/>
              <p:cNvSpPr txBox="1">
                <a:spLocks noChangeArrowheads="1"/>
              </p:cNvSpPr>
              <p:nvPr/>
            </p:nvSpPr>
            <p:spPr bwMode="auto">
              <a:xfrm>
                <a:off x="628596" y="3908425"/>
                <a:ext cx="4564062" cy="831018"/>
              </a:xfrm>
              <a:prstGeom prst="rect">
                <a:avLst/>
              </a:prstGeom>
              <a:noFill/>
              <a:ln w="9525">
                <a:noFill/>
                <a:miter lim="800000"/>
                <a:headEnd/>
                <a:tailEnd/>
              </a:ln>
            </p:spPr>
            <p:txBody>
              <a:bodyPr>
                <a:spAutoFit/>
              </a:bodyPr>
              <a:lstStyle/>
              <a:p>
                <a:r>
                  <a:rPr lang="es-AR" sz="2400" dirty="0">
                    <a:latin typeface="Rockwell"/>
                  </a:rPr>
                  <a:t>rallylataminnovacion@gmail.com</a:t>
                </a:r>
              </a:p>
            </p:txBody>
          </p:sp>
          <p:pic>
            <p:nvPicPr>
              <p:cNvPr id="26" name="7 Imagen" descr="email.jpg"/>
              <p:cNvPicPr>
                <a:picLocks noChangeAspect="1"/>
              </p:cNvPicPr>
              <p:nvPr/>
            </p:nvPicPr>
            <p:blipFill>
              <a:blip r:embed="rId4" cstate="print"/>
              <a:srcRect/>
              <a:stretch>
                <a:fillRect/>
              </a:stretch>
            </p:blipFill>
            <p:spPr bwMode="auto">
              <a:xfrm>
                <a:off x="71438" y="3871913"/>
                <a:ext cx="593725" cy="593725"/>
              </a:xfrm>
              <a:prstGeom prst="rect">
                <a:avLst/>
              </a:prstGeom>
              <a:noFill/>
              <a:ln w="9525">
                <a:noFill/>
                <a:miter lim="800000"/>
                <a:headEnd/>
                <a:tailEnd/>
              </a:ln>
            </p:spPr>
          </p:pic>
        </p:grpSp>
        <p:grpSp>
          <p:nvGrpSpPr>
            <p:cNvPr id="19" name="14 Grupo"/>
            <p:cNvGrpSpPr>
              <a:grpSpLocks/>
            </p:cNvGrpSpPr>
            <p:nvPr/>
          </p:nvGrpSpPr>
          <p:grpSpPr bwMode="auto">
            <a:xfrm>
              <a:off x="117475" y="4487877"/>
              <a:ext cx="5122863" cy="547688"/>
              <a:chOff x="117475" y="4857750"/>
              <a:chExt cx="5122863" cy="547688"/>
            </a:xfrm>
          </p:grpSpPr>
          <p:pic>
            <p:nvPicPr>
              <p:cNvPr id="23" name="8 Imagen" descr="FB.jpg"/>
              <p:cNvPicPr>
                <a:picLocks noChangeAspect="1"/>
              </p:cNvPicPr>
              <p:nvPr/>
            </p:nvPicPr>
            <p:blipFill>
              <a:blip r:embed="rId5" cstate="print"/>
              <a:srcRect/>
              <a:stretch>
                <a:fillRect/>
              </a:stretch>
            </p:blipFill>
            <p:spPr bwMode="auto">
              <a:xfrm>
                <a:off x="117475" y="4857750"/>
                <a:ext cx="547688" cy="547688"/>
              </a:xfrm>
              <a:prstGeom prst="rect">
                <a:avLst/>
              </a:prstGeom>
              <a:noFill/>
              <a:ln w="9525">
                <a:noFill/>
                <a:miter lim="800000"/>
                <a:headEnd/>
                <a:tailEnd/>
              </a:ln>
            </p:spPr>
          </p:pic>
          <p:sp>
            <p:nvSpPr>
              <p:cNvPr id="24" name="5 CuadroTexto"/>
              <p:cNvSpPr txBox="1">
                <a:spLocks noChangeArrowheads="1"/>
              </p:cNvSpPr>
              <p:nvPr/>
            </p:nvSpPr>
            <p:spPr bwMode="auto">
              <a:xfrm>
                <a:off x="676275" y="4894263"/>
                <a:ext cx="4564063" cy="461962"/>
              </a:xfrm>
              <a:prstGeom prst="rect">
                <a:avLst/>
              </a:prstGeom>
              <a:noFill/>
              <a:ln w="9525">
                <a:noFill/>
                <a:miter lim="800000"/>
                <a:headEnd/>
                <a:tailEnd/>
              </a:ln>
            </p:spPr>
            <p:txBody>
              <a:bodyPr>
                <a:spAutoFit/>
              </a:bodyPr>
              <a:lstStyle/>
              <a:p>
                <a:r>
                  <a:rPr lang="es-AR" sz="2400" dirty="0">
                    <a:latin typeface="Rockwell"/>
                  </a:rPr>
                  <a:t>Rally Latinoamericano de Innovación</a:t>
                </a:r>
              </a:p>
            </p:txBody>
          </p:sp>
        </p:grpSp>
        <p:grpSp>
          <p:nvGrpSpPr>
            <p:cNvPr id="20" name="15 Grupo"/>
            <p:cNvGrpSpPr>
              <a:grpSpLocks/>
            </p:cNvGrpSpPr>
            <p:nvPr/>
          </p:nvGrpSpPr>
          <p:grpSpPr bwMode="auto">
            <a:xfrm>
              <a:off x="139700" y="5067342"/>
              <a:ext cx="5100638" cy="515938"/>
              <a:chOff x="139700" y="5692775"/>
              <a:chExt cx="5100638" cy="515938"/>
            </a:xfrm>
          </p:grpSpPr>
          <p:pic>
            <p:nvPicPr>
              <p:cNvPr id="21" name="6 Imagen" descr="TW.jpg"/>
              <p:cNvPicPr>
                <a:picLocks noChangeAspect="1"/>
              </p:cNvPicPr>
              <p:nvPr/>
            </p:nvPicPr>
            <p:blipFill>
              <a:blip r:embed="rId6" cstate="print"/>
              <a:srcRect/>
              <a:stretch>
                <a:fillRect/>
              </a:stretch>
            </p:blipFill>
            <p:spPr bwMode="auto">
              <a:xfrm>
                <a:off x="139700" y="5692775"/>
                <a:ext cx="515938" cy="515938"/>
              </a:xfrm>
              <a:prstGeom prst="rect">
                <a:avLst/>
              </a:prstGeom>
              <a:noFill/>
              <a:ln w="9525">
                <a:noFill/>
                <a:miter lim="800000"/>
                <a:headEnd/>
                <a:tailEnd/>
              </a:ln>
            </p:spPr>
          </p:pic>
          <p:sp>
            <p:nvSpPr>
              <p:cNvPr id="22" name="5 CuadroTexto"/>
              <p:cNvSpPr txBox="1">
                <a:spLocks noChangeArrowheads="1"/>
              </p:cNvSpPr>
              <p:nvPr/>
            </p:nvSpPr>
            <p:spPr bwMode="auto">
              <a:xfrm>
                <a:off x="676275" y="5692775"/>
                <a:ext cx="4564063" cy="461963"/>
              </a:xfrm>
              <a:prstGeom prst="rect">
                <a:avLst/>
              </a:prstGeom>
              <a:noFill/>
              <a:ln w="9525">
                <a:noFill/>
                <a:miter lim="800000"/>
                <a:headEnd/>
                <a:tailEnd/>
              </a:ln>
            </p:spPr>
            <p:txBody>
              <a:bodyPr>
                <a:spAutoFit/>
              </a:bodyPr>
              <a:lstStyle/>
              <a:p>
                <a:r>
                  <a:rPr lang="es-AR" sz="2400" dirty="0">
                    <a:latin typeface="Rockwell"/>
                  </a:rPr>
                  <a:t>@</a:t>
                </a:r>
                <a:r>
                  <a:rPr lang="es-AR" sz="2400" dirty="0" err="1">
                    <a:latin typeface="Rockwell"/>
                  </a:rPr>
                  <a:t>RallyInnovacion</a:t>
                </a:r>
                <a:endParaRPr lang="es-AR" sz="2400" dirty="0">
                  <a:latin typeface="Rockwell"/>
                </a:endParaRPr>
              </a:p>
            </p:txBody>
          </p:sp>
        </p:grpSp>
      </p:grpSp>
    </p:spTree>
    <p:extLst>
      <p:ext uri="{BB962C8B-B14F-4D97-AF65-F5344CB8AC3E}">
        <p14:creationId xmlns:p14="http://schemas.microsoft.com/office/powerpoint/2010/main" val="401124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19872" y="404664"/>
            <a:ext cx="5724128" cy="1323439"/>
          </a:xfrm>
          <a:prstGeom prst="rect">
            <a:avLst/>
          </a:prstGeom>
        </p:spPr>
        <p:txBody>
          <a:bodyPr wrap="square">
            <a:spAutoFit/>
          </a:bodyPr>
          <a:lstStyle/>
          <a:p>
            <a:pPr algn="ctr"/>
            <a:r>
              <a:rPr lang="es-AR" sz="2000" dirty="0">
                <a:solidFill>
                  <a:srgbClr val="31859C"/>
                </a:solidFill>
              </a:rPr>
              <a:t>Las </a:t>
            </a:r>
            <a:r>
              <a:rPr lang="es-AR" sz="2000" b="1" dirty="0">
                <a:solidFill>
                  <a:srgbClr val="31859C"/>
                </a:solidFill>
              </a:rPr>
              <a:t>10 Competencias </a:t>
            </a:r>
            <a:r>
              <a:rPr lang="es-AR" sz="2000" dirty="0">
                <a:solidFill>
                  <a:srgbClr val="31859C"/>
                </a:solidFill>
              </a:rPr>
              <a:t>Genéricas de Egreso del Ingeniero Iberoamericano propuestas por ASIBEI como orientador o “faro” para las instituciones de los países integrantes son:</a:t>
            </a:r>
          </a:p>
        </p:txBody>
      </p:sp>
      <p:sp>
        <p:nvSpPr>
          <p:cNvPr id="9" name="Flecha derecha 8"/>
          <p:cNvSpPr/>
          <p:nvPr/>
        </p:nvSpPr>
        <p:spPr>
          <a:xfrm>
            <a:off x="323528" y="3346178"/>
            <a:ext cx="6696744" cy="3511821"/>
          </a:xfrm>
          <a:prstGeom prst="rightArrow">
            <a:avLst>
              <a:gd name="adj1" fmla="val 76095"/>
              <a:gd name="adj2" fmla="val 37098"/>
            </a:avLst>
          </a:prstGeom>
          <a:solidFill>
            <a:schemeClr val="accent6">
              <a:lumMod val="20000"/>
              <a:lumOff val="8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323528" y="1844824"/>
            <a:ext cx="6264696" cy="4680519"/>
          </a:xfrm>
          <a:prstGeom prst="rect">
            <a:avLst/>
          </a:prstGeom>
        </p:spPr>
        <p:txBody>
          <a:bodyPr wrap="square">
            <a:normAutofit fontScale="92500" lnSpcReduction="10000"/>
          </a:bodyPr>
          <a:lstStyle/>
          <a:p>
            <a:r>
              <a:rPr lang="es-AR" b="1" dirty="0">
                <a:solidFill>
                  <a:srgbClr val="800000"/>
                </a:solidFill>
              </a:rPr>
              <a:t>COMPETENCIAS TECNOLÓGICAS</a:t>
            </a:r>
          </a:p>
          <a:p>
            <a:pPr marL="342900" indent="-342900">
              <a:buFont typeface="+mj-lt"/>
              <a:buAutoNum type="arabicPeriod"/>
            </a:pPr>
            <a:r>
              <a:rPr lang="es-AR" sz="1600" dirty="0">
                <a:solidFill>
                  <a:srgbClr val="31859C"/>
                </a:solidFill>
              </a:rPr>
              <a:t>Identificar, formular y resolver problemas de ingeniería</a:t>
            </a:r>
          </a:p>
          <a:p>
            <a:pPr marL="342900" indent="-342900">
              <a:buFont typeface="+mj-lt"/>
              <a:buAutoNum type="arabicPeriod"/>
            </a:pPr>
            <a:r>
              <a:rPr lang="es-AR" sz="1600" dirty="0">
                <a:solidFill>
                  <a:srgbClr val="31859C"/>
                </a:solidFill>
              </a:rPr>
              <a:t>Concebir, diseñar y desarrollar proyectos de ingeniería</a:t>
            </a:r>
          </a:p>
          <a:p>
            <a:pPr marL="342900" indent="-342900">
              <a:buFont typeface="+mj-lt"/>
              <a:buAutoNum type="arabicPeriod"/>
            </a:pPr>
            <a:r>
              <a:rPr lang="es-AR" sz="1600" dirty="0">
                <a:solidFill>
                  <a:srgbClr val="31859C"/>
                </a:solidFill>
              </a:rPr>
              <a:t>Gestionar, planificar, ejecutar y controlar proyectos de ingeniería</a:t>
            </a:r>
          </a:p>
          <a:p>
            <a:pPr marL="342900" indent="-342900">
              <a:buFont typeface="+mj-lt"/>
              <a:buAutoNum type="arabicPeriod"/>
            </a:pPr>
            <a:r>
              <a:rPr lang="es-AR" sz="1600" dirty="0">
                <a:solidFill>
                  <a:srgbClr val="31859C"/>
                </a:solidFill>
              </a:rPr>
              <a:t>Utilizar de manera efectiva las técnicas y herramientas de aplicación en la ingeniería</a:t>
            </a:r>
          </a:p>
          <a:p>
            <a:pPr marL="342900" indent="-342900">
              <a:buFont typeface="+mj-lt"/>
              <a:buAutoNum type="arabicPeriod"/>
            </a:pPr>
            <a:r>
              <a:rPr lang="es-AR" sz="1600" dirty="0">
                <a:solidFill>
                  <a:srgbClr val="31859C"/>
                </a:solidFill>
              </a:rPr>
              <a:t>Contribuir a la generación de desarrollos tecnológicos y/o innovaciones tecnológicas</a:t>
            </a:r>
          </a:p>
          <a:p>
            <a:endParaRPr lang="es-AR" dirty="0"/>
          </a:p>
          <a:p>
            <a:endParaRPr lang="es-AR" dirty="0">
              <a:solidFill>
                <a:srgbClr val="800000"/>
              </a:solidFill>
            </a:endParaRPr>
          </a:p>
          <a:p>
            <a:r>
              <a:rPr lang="es-AR" sz="2000" b="1" dirty="0">
                <a:solidFill>
                  <a:srgbClr val="800000"/>
                </a:solidFill>
              </a:rPr>
              <a:t>COMPETENCIAS SOCIALES, POLÍTICAS Y ACTITUDINALES</a:t>
            </a:r>
          </a:p>
          <a:p>
            <a:pPr marL="342900" indent="-342900">
              <a:buAutoNum type="arabicPeriod"/>
            </a:pPr>
            <a:r>
              <a:rPr lang="es-AR" sz="2000" dirty="0">
                <a:solidFill>
                  <a:schemeClr val="accent1">
                    <a:lumMod val="75000"/>
                  </a:schemeClr>
                </a:solidFill>
              </a:rPr>
              <a:t>Desempeñarse de manera efectiva en equipos de trabajo</a:t>
            </a:r>
          </a:p>
          <a:p>
            <a:pPr marL="342900" indent="-342900">
              <a:buAutoNum type="arabicPeriod"/>
            </a:pPr>
            <a:r>
              <a:rPr lang="es-AR" sz="2000" dirty="0">
                <a:solidFill>
                  <a:schemeClr val="accent1">
                    <a:lumMod val="75000"/>
                  </a:schemeClr>
                </a:solidFill>
              </a:rPr>
              <a:t>Comunicarse con efectividad</a:t>
            </a:r>
          </a:p>
          <a:p>
            <a:pPr marL="342900" indent="-342900">
              <a:buAutoNum type="arabicPeriod"/>
            </a:pPr>
            <a:r>
              <a:rPr lang="es-AR" sz="2000" dirty="0">
                <a:solidFill>
                  <a:schemeClr val="accent1">
                    <a:lumMod val="75000"/>
                  </a:schemeClr>
                </a:solidFill>
              </a:rPr>
              <a:t>Actuar con ética, responsabilidad profesional y compromiso social, considerando el impacto económico, social y ambiental de su actividad en el contexto local y global</a:t>
            </a:r>
          </a:p>
          <a:p>
            <a:pPr marL="342900" indent="-342900">
              <a:buAutoNum type="arabicPeriod"/>
            </a:pPr>
            <a:r>
              <a:rPr lang="es-AR" sz="2000" dirty="0">
                <a:solidFill>
                  <a:schemeClr val="accent1">
                    <a:lumMod val="75000"/>
                  </a:schemeClr>
                </a:solidFill>
              </a:rPr>
              <a:t>Aprender en forma continua y autónoma</a:t>
            </a:r>
          </a:p>
          <a:p>
            <a:pPr marL="342900" indent="-342900">
              <a:buAutoNum type="arabicPeriod"/>
            </a:pPr>
            <a:r>
              <a:rPr lang="es-AR" sz="2000" dirty="0">
                <a:solidFill>
                  <a:schemeClr val="accent1">
                    <a:lumMod val="75000"/>
                  </a:schemeClr>
                </a:solidFill>
              </a:rPr>
              <a:t>Actuar con espíritu emprendedor</a:t>
            </a:r>
          </a:p>
        </p:txBody>
      </p:sp>
      <p:sp>
        <p:nvSpPr>
          <p:cNvPr id="10" name="Rectángulo 9"/>
          <p:cNvSpPr/>
          <p:nvPr/>
        </p:nvSpPr>
        <p:spPr>
          <a:xfrm>
            <a:off x="7020272" y="4437112"/>
            <a:ext cx="1800200" cy="13681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AR" b="1" dirty="0">
                <a:solidFill>
                  <a:schemeClr val="accent5">
                    <a:lumMod val="50000"/>
                  </a:schemeClr>
                </a:solidFill>
              </a:rPr>
              <a:t>Rally</a:t>
            </a:r>
          </a:p>
          <a:p>
            <a:pPr algn="ctr"/>
            <a:r>
              <a:rPr lang="es-AR" b="1" dirty="0">
                <a:solidFill>
                  <a:schemeClr val="accent5">
                    <a:lumMod val="50000"/>
                  </a:schemeClr>
                </a:solidFill>
              </a:rPr>
              <a:t>Latinoamericano</a:t>
            </a:r>
          </a:p>
          <a:p>
            <a:pPr algn="ctr"/>
            <a:r>
              <a:rPr lang="es-AR" b="1" dirty="0">
                <a:solidFill>
                  <a:schemeClr val="accent5">
                    <a:lumMod val="50000"/>
                  </a:schemeClr>
                </a:solidFill>
              </a:rPr>
              <a:t>de Innovación</a:t>
            </a:r>
          </a:p>
        </p:txBody>
      </p:sp>
    </p:spTree>
    <p:extLst>
      <p:ext uri="{BB962C8B-B14F-4D97-AF65-F5344CB8AC3E}">
        <p14:creationId xmlns:p14="http://schemas.microsoft.com/office/powerpoint/2010/main" val="20106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hIRDxMQEBIUEBQVGBgWFxAVGBUVFBMVFhEXGBgWFBsYGycqGhskHRQVHy8iIycpLy4sFh4xNzEqOCY3LS4BCQoKDgwOGg8PFCwkHBwsLCwpLCwsLCwsLCwpLCwsKSwsLCkpLCkpLCwsLCwsLCksLCkpKSwpLCwsKSksKTAsLP/AABEIAPsAyQMBIgACEQEDEQH/xAAbAAEAAwEBAQEAAAAAAAAAAAAABAUGAwECB//EADkQAAICAQMCAwYDBwMFAQAAAAECAAMRBBIhBTETQVEGFCIyYXFCUoEjJGJygpGhFUPwFjOSosE0/8QAFgEBAQEAAAAAAAAAAAAAAAAAAAEC/8QAGREBAQEAAwAAAAAAAAAAAAAAAAERMUFh/9oADAMBAAIRAxEAPwD9r1gfw38MgPtOwnkBsfDkemcTJL7RXpVRc+opfxl3eC9L1LwVDq1qswrKs4XLDGeJs5iupaU1ahkC+Mi+JqBUBktRc23V0Y8/iZbF9T8PlJVi8T2ppX4dRnSP+W/CA/yP8j/0sZ8v7UK3Ompt1SjlrKxhAo7+GzYFrfwpnz/X49k+oq9C0Ftz1KBk8+JUf+1ap/ErKBz6gg8iXsDjotal1a2VMHRuzD+xBz2IOQQeQRO8prekXJc76WyutbcGxXRnC2Dg2VgMvLDAIPGVB9c/eh1tq3+76jYzFS9dyAqtiqVDqykna6l18yCGzxgiBbRESoREQEREBERAREQEREBERAREQEREBERASk1fSHqvbVaQIXcAW0t8IuC/KwfB2OP1B8/UXcQMDXey2K1FL/BY1yINosSrxGTW6cDOH22AEKD/ALiEfKJuNJq0trWytg6OAysOxBma1vS9RVahprFyLqDcjqyq9YusPj12BiNyEWWMCpzkLxxmTH/cr93bTXN8XpRc5+f6V2E8+jHP4jjMWr+VvV+nu5rtpKrbUxK7s7GVl2vW+OQCMHI7FVPPaWQgzSKzpHVLLXursqFbVMqkq/iIxZA2FJVTkBlzx+ISzlP7LjNDP5vdex+/vDqP7BVH6S4khSJ5meyhERAREQEREBERAREQEREBERAREQEREBInVQvu9u9PEXY+5O+4bDlf17SXBECB0HPumn3NvPhV5fOdx8Mc588+snyk/wBFtoJOisCL392tBannv4ZHxVfYZX+GfVftGEYJq0OkY8BnIalz/BaOP0bafpIr56TZ4Oou0rcbma+nP4ksbNgH1WwtkejpLlnABJOAOcnsB9ZE6h02vUKA+eDuSxCVdGx8yMOxwf1BwciVHV+kivT22326jVrWjP4DuiI4RS21xWi7hx+LI+hge9P0j6oNqTffUtjE0oj7QKQAqNgg8tgv9nEleyru1L2NY9qtY/hM+0t4StsU5AGd20t9mEzvVbtUzvVbeKX20LSmmLIpOouNZcknNmwL24HqJtNHplqrSpBhUVUUfRRgf4EkK7xETSEREBERAREQEREBERAREQEREBERAREQE+bKgwIYBgeCDyCPQifUQKhvZHRE/wD5afsFAH9hxK3qvswV2eArW6fJNuhNpVHx8uzcDgZzmvcqtgZ+upiTF1+dDrGms1jv1GjYrLtpS4MW06qcMGQqNm/Afem4DsW4Em6np+ltRho9PWEGc9QYkVUBeS1DbtzEYzlMKD+LjE13UumV6ipqrlDowIIPlkdx6EeRHaZ/R9ceoHR36W61qlwz1rUVtqyVSxU35IIXkKpwePSTF1cezuqss01b28sc/FtKb1DsFs2nld6hXx5bpZSn9kbd2ho5yVQIQc7lKHaVbPZlxtOfMS4moyRKrW9d22Gmmt77RjKgMtaZXdmy0javHOMk8jiZzRdf1baoWNvsoIcBKKvEqsdSo2VuQCAM58ViFYqwAAGTNXG4iUX/AFStb7NXWdJldyF3RvEwcFV2E5cZHwjJOZ3/AOqtJsD+PXycBc/HnzXZ824eYxkRqYtonHR6xLUFlbB0bsynIP8AztO0oREQEREBERAREQEREBERAREQEREBKzqfSWsdbqrTTailQ21XRlYqxWxT3GVHYg/WWcQMNprNTpmsa6xtMbLWd3apbtHlm2oyurK1Y2qgO8jn75nOrq2rVqbh4l3jttrDFRVcpPYoqfu/wg2qcvlVYNyZvGXPB5lR7SqBVU/YpfpyP6r0rP8A62MP1mca106b0tlS3xmD2XMWsKAqoyioFTJzgKoHP1PnIfsz1FEUaGx1F1OawhG1rK6+EsUHuCm0nGeczQCReodMrvTZaocZBHcFWHZkYHKn6ggyok4nMaVAxcKoY93wNx+57yiVbtPrKKEua2qxbGZbyGZRXs4rcLuLfGDh88KeZca/qdVCb7rFqXtliBk+g9T9BCKLrQOlvrs0q2NZa5azToQa7UVQbG2sQBbjGCuCxwDkcy/0GvrvrFlTB1PmPXzBHkR2IPImV1nWv3s6uut9TVXQSSy2VChQ4NjV70xYzLg44OKu/MlXb21x9x2IxrVtQ7qTUwbPgsFUqWs4YZBxt4JyABNVqImbHV9Yl9lXh1aoVqjuat1LjeWwiK7MHbCk8svkPOXfT+o131iyptyn9CD6MO6kdiDLqJMREoREQEREBERAREQEREBERAREQEz2t1aX65NIbF21AXvWGG6ywP8As0I9E2iwj61+Xex6/rmp01tifOFwnp4jEKmf6mWcF9maPd0oZd234vEyRZ4n4rQ45Dk5JYHzkVbieEzJafq+o091yFjrtPRs32BR7xUXDEghBi3YoQtgBsODgzS6bWV31hqnWxWHDKQRzGjNa/r6PfptVXXa9FW7ffsKIBcERSu/aXAOM7QeJJt1Veo6hp30/wC2NPirbYAGrrV0+UMePE3qnC8gbs4zJPsuqXdOpSxFdRWKnRgGUmo+GwIPcZQy4o06ooRFVFHAVQAoH0A7QK72p0rWaO5EG9toYV9/E2MH8M89n27f6pSWdcFmor1Ohru1BIFVoVStTJhmC73wFsrZj/5Mp57bCeYjDWTsp1/jW3jT1h3oFSeHcCEbLtus3oNxBYYxxjd3zOlHTk0F2nf5VsVqrrSeXusdbEe0+ZL+KoJ87QOO01MznWOm6q7WVFBStFS71ewGzN5OM7Ay8qo4OeNxPJxiYa0cSip9oLUUe86W6vGQ1iBba8gkblCMX2nAPy8Z5lpoOpV3rvqYOMkHuCGHcMCAQeRwR5zSJMREBERAREQEREBERAREQERECh9s7yulARdztZVsXnBNdgtIOOe1TcDmQtF1mzX7Kq293Hhq+oas7rEZiQKEYgbW4YlsZAxjvmW/tJ0xtRpmrTaWyjANxnY4bAYAlCQCAw5Gczt0rqYuVvhat0O2yp8bq2wDg4JBBBBBBwQZO16dOn9OqorFdSBFGTgeZPdmJ5JPmTzMx7VUUbmGlqU69dtqmqrc4IbI8ZlxtDYIyzDvnnEv/aPWtTpLrEOHCEIfR2+FD/5MJ26V0qvT1CusY82Y8s7ebuTyzH1MeB0jp60aeqhe1aBc8ZOByTjzJyT9TJkRKhERAREQGJV6noKtY1tdtundsFmrYbWIUKCyOGUnAAzjOAJaRAp/9P1g7axT/PQp/vtdf8Yn30frq2rssatL0LLZSG5BViNwB52kAMD6MJayLremU3AC6qu0DsHVXx9twMglAxKf2TAGlAX5RZeqenhrqbAmPQbQMD0lxKEREBERAREQEREBERASk1x8DWV3nhLlFDnyDhi1DH7lrEz6uol3I+v0SXVPVYNyuCCPPnzB8iO4PkQIH1q9KltbV2DcjgqynzBGDKH/AFG/RBU1IF1AZUGsLqrqrttXx1YDJBIBYHkc8GWHs/q3epq7Tuspdqnf85UAq/03IyMR6sZZkZ+siqy72l0qoLPHrcE4UVsLGdh+FFTJY89hOnSusLfvGyyp0IDVWAK43LuU4BPBH18iOCJX9N06/wCpat0rUAJTWz4UMbMM5C45xssryT5gekla/plou950zKLNoR67M+HaisSuSvKMCzYbB4Ygg+QW0Smq9pFUhNUjaRycDf8AFU5J42WgbTnjg7T9JcyoREQEREBK3rXUWrVa6gGutOysH5QdpLWP/CoBJ9eB5yxY4EpfZ6nxf36zl7h+zB7VUE5RF9CRtZj5k+iiQWPTNCKKK6VyRWqrk9zgYyfqe/6yVEShERAREQEREBERAREQERECo1/TLFsOo0rAWHG+l8+FeFGBkjlHA4DjPGAQcDEjpfV0vDAA12JxZS+BZWf4h5g+TDIPkZPld1Toy3EWAmq5PkvX51+h/Mh81PB+h5kEXQtt6hqU83rptGPQb6zn0Pwj7j7S7mO9mdRalldtzCz31n3ttCGrUVKR4Yx3TbU4APIKHk7psYi1We0XT3v07V17d26twrcK5rtV9jHyDbcZ+s96X1oXM9bV2UWoFLVWbc4YsAyspIZcqwyD5R1HrqU2LVsttcqX21IXKoDjc2PLPHr3lHqOqV3a7SbFso1CuwNdg2O2mamxmJAJBQsiYzyGHkYGuiIlQiIgeMcDJlR7JD9yp7hSCUB7+EXY1Z/oKSZ1jVrVp7bH+VUYkevwngfU9h946Lpmr01Fb/MlaK38yoAf8iQTIiJQiIgIiICIiAiIgIiICIiAnhnsGBjyMaVrQCV0+ue0FQTmsaphYQB3AWy3t+Uywp9rQVFh02pFLcpeE3hl8mKIS6g9xlexHaQk1L1dM1CpjNT3UpYRkN+2KhsccjeQfqpml0GkFVNdS5IrRUBPchVCjP8AaZiqLofUhdr9S2x6sU0BUtXZYV33EttPO3LDn14lj1vQWP4VtOw2UvvCvkBwa2Rk3AErkPkHB5AyJ16l0aq/aXBDr8lqEpbXn8rLyPt2PmDKvU9Uv0QzqB71TkKL02rcCzYCvXkCw5I5r5P5ZRadK6r4wcFGqsrba9TbSVJUMCCpIZSCCCP8EYk+Zr2lSqm3TaonwrGuqrL7im9G3Aq4BwwAJPxA4+k0ogJF13U6aADdalQY4BdlUE+gyeZw6p1Q1lKqqzbdZuKJnaoVcbnsb8KDcvkScgAGc+n9HYOb9Q4utKlRgba6kJBKVqSeCQMkkk4HYDEIieKut1KbM2aanLFx/wBqy8Mvh7T/ALgTDk4+EMV7kcaCeKoAwBgDsB5T2UIiICIiAiIgIiICIiAiIgIiICDE53uVRmA3EAkKO7EDgD7wMlWTboqaF76q6w7vy1e8vczffYAAPVhNgJj/AGcTxH0iggiqltSzDjLap3ARQfwr+0zn8qzYyRaSq6z0Zr3pdLTUaWZl+BXBZk25IbzALY/mlrIPXdeaNLdcBkojMB6sF+Ef3xKjM9Q6e91zafxTqbTWa3tKItWkqs+c4He51AAHoATgd9mi4AHpMt0DVjRL7rrCtb5LDVfLVqSw3OxZjxbnOQTyACOOBe6/q1dVPjZ3g42BMMbGY4Ra8dyxIAki1Dznqf2039t1/wD92f4lzKzofTmrVrLcG+077WHPP4a1P5EHwj7E+ZlnEQiIlCIiAiIgIiICIiAiIgIiICIiAnhM9kXqmtWmiyywEqqnKjktngKB6kkAfeBluiYD6Blxljq0yPx0b2dWHquVqI/n+s2cyPSNG41WkqbCPpdIotIPNnijYKx6opqLE+oSa6SLSU/tbWx0Vu0btu12Ud2RLFd1H1KqwEuJ8ugIIPIPBHqJUVR69o7TXX4tVviY2pkPk91yBnH0zjmVfs100Na53B6NNZYmmVR8IL/E7Z7MULtUCOwVvMz66T0DT51OjalWqqtWxF8lFlQIHrkE2fowmlooVFCIoRVGAqgAADsAB2EiukREqEREBERAREQEREBERAREQEREBERASt9o6A+jvUnb+zchvysqllb9CAf0llI3U9GLqLaScCxHQn0DoVz/AJgU+kvNuupfbtI0m6z1HjWVlF/Q1Wf8M0My3s5rC+st8QBbBRXW4Byu+jUXoxX+E5DD6MJqZItfLuACScADJPoBKHRazXXVJYq6atbVDqW8UtWrDIDKOHbBH4l5kDqVWobV20G66pNQdlZKJZQV91y4X4gyP8Fhz8vbIM1enpCIqL2UBR9gMCBF6V0sUq3xNY7ndZa3zO2AM8cKAAAFHAAk6IlQiIgIiICIiAiIgIiICIiAiIgIiICIiAnhnsg9a0LXUNXW5qY7SG+IdnBKnawO1gCpwQcEwM50n4NYj45e7W0N9zd7xX/6Vt/cTX2WBQWYgAAkknAAHck+QmP6a6FtAqV+E4v1DW1bmcq9entrcszcn4nrxnycTS9X6WuppalyVDYOVxkFWDDgggjIHBBB7ETMWq7pp961J1WWNNY2UeSuxX9ravGSDkID24YjvmX0quja2wtbRdtaykqPEUbRYroGViuTtPcEZI4yO+JayxCIiUIiICIiAiIgIiICIiAiIgIiICIiAiIgJ8vnBxjPlntn6z6iBi/Z518bRljh2p1L2FsAvqHvqW0D1wyOMDsAs0fXupeDQzKGaxvgrRcbntYEIBn685PYAnylP1fQUVWkXqp0uo3Ftw+CjUZGHDf7e8E88YZQeC0rOs622m3T6J9RRcxeuxLrSaraxXaCDYRlXLDKA/DncfWZ4a5azoXS109CIqhW2qXI7u+0BmY/iJI7mWE8E9mmSIiAiIgIiICIiAiIgIiICIiAiIgIiICIiAiIgfNlQYFWAYEEEHkEEYIP0mH6t0KqnUIrBNPpWHxXN4j791ZrfTu7WYpQps2jG3K8YIE3U+WQEYIyD5HsZLFlZ3oHXAbjpRcNWoBZNSvxEAHBS8qMbhkYYY3c+Y50k8CgcDj6T2VCIiAiIgIiIC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1640" y="836712"/>
            <a:ext cx="8136904" cy="3718422"/>
          </a:xfrm>
          <a:prstGeom prst="rect">
            <a:avLst/>
          </a:prstGeom>
        </p:spPr>
      </p:pic>
      <p:sp>
        <p:nvSpPr>
          <p:cNvPr id="5" name="TextBox 4"/>
          <p:cNvSpPr txBox="1"/>
          <p:nvPr/>
        </p:nvSpPr>
        <p:spPr>
          <a:xfrm>
            <a:off x="2195736" y="3822507"/>
            <a:ext cx="5298438" cy="1200329"/>
          </a:xfrm>
          <a:prstGeom prst="rect">
            <a:avLst/>
          </a:prstGeom>
          <a:noFill/>
        </p:spPr>
        <p:txBody>
          <a:bodyPr wrap="none" rtlCol="0">
            <a:spAutoFit/>
          </a:bodyPr>
          <a:lstStyle/>
          <a:p>
            <a:r>
              <a:rPr lang="en-US" sz="3600" dirty="0">
                <a:solidFill>
                  <a:srgbClr val="660066"/>
                </a:solidFill>
                <a:hlinkClick r:id="rId3"/>
              </a:rPr>
              <a:t>www.rallydeinnovacion.org</a:t>
            </a:r>
            <a:endParaRPr lang="en-US" sz="3600" dirty="0">
              <a:solidFill>
                <a:srgbClr val="660066"/>
              </a:solidFill>
            </a:endParaRPr>
          </a:p>
          <a:p>
            <a:endParaRPr lang="en-US" sz="3600" dirty="0">
              <a:solidFill>
                <a:srgbClr val="660066"/>
              </a:solidFill>
            </a:endParaRPr>
          </a:p>
        </p:txBody>
      </p:sp>
      <p:grpSp>
        <p:nvGrpSpPr>
          <p:cNvPr id="10" name="16 Grupo"/>
          <p:cNvGrpSpPr>
            <a:grpSpLocks/>
          </p:cNvGrpSpPr>
          <p:nvPr/>
        </p:nvGrpSpPr>
        <p:grpSpPr bwMode="auto">
          <a:xfrm>
            <a:off x="1631950" y="4805361"/>
            <a:ext cx="6726238" cy="1711325"/>
            <a:chOff x="71438" y="3871913"/>
            <a:chExt cx="5168900" cy="1711367"/>
          </a:xfrm>
        </p:grpSpPr>
        <p:grpSp>
          <p:nvGrpSpPr>
            <p:cNvPr id="11" name="13 Grupo"/>
            <p:cNvGrpSpPr>
              <a:grpSpLocks/>
            </p:cNvGrpSpPr>
            <p:nvPr/>
          </p:nvGrpSpPr>
          <p:grpSpPr bwMode="auto">
            <a:xfrm>
              <a:off x="71438" y="3871913"/>
              <a:ext cx="5121220" cy="867530"/>
              <a:chOff x="71438" y="3871913"/>
              <a:chExt cx="5121220" cy="867530"/>
            </a:xfrm>
          </p:grpSpPr>
          <p:sp>
            <p:nvSpPr>
              <p:cNvPr id="18" name="5 CuadroTexto"/>
              <p:cNvSpPr txBox="1">
                <a:spLocks noChangeArrowheads="1"/>
              </p:cNvSpPr>
              <p:nvPr/>
            </p:nvSpPr>
            <p:spPr bwMode="auto">
              <a:xfrm>
                <a:off x="628596" y="3908425"/>
                <a:ext cx="4564062" cy="831018"/>
              </a:xfrm>
              <a:prstGeom prst="rect">
                <a:avLst/>
              </a:prstGeom>
              <a:noFill/>
              <a:ln w="9525">
                <a:noFill/>
                <a:miter lim="800000"/>
                <a:headEnd/>
                <a:tailEnd/>
              </a:ln>
            </p:spPr>
            <p:txBody>
              <a:bodyPr>
                <a:spAutoFit/>
              </a:bodyPr>
              <a:lstStyle/>
              <a:p>
                <a:r>
                  <a:rPr lang="es-AR" sz="2400" dirty="0">
                    <a:latin typeface="Rockwell"/>
                  </a:rPr>
                  <a:t>rallylataminnovacion@gmail.com</a:t>
                </a:r>
              </a:p>
            </p:txBody>
          </p:sp>
          <p:pic>
            <p:nvPicPr>
              <p:cNvPr id="19" name="7 Imagen" descr="email.jpg"/>
              <p:cNvPicPr>
                <a:picLocks noChangeAspect="1"/>
              </p:cNvPicPr>
              <p:nvPr/>
            </p:nvPicPr>
            <p:blipFill>
              <a:blip r:embed="rId4" cstate="print"/>
              <a:srcRect/>
              <a:stretch>
                <a:fillRect/>
              </a:stretch>
            </p:blipFill>
            <p:spPr bwMode="auto">
              <a:xfrm>
                <a:off x="71438" y="3871913"/>
                <a:ext cx="593725" cy="593725"/>
              </a:xfrm>
              <a:prstGeom prst="rect">
                <a:avLst/>
              </a:prstGeom>
              <a:noFill/>
              <a:ln w="9525">
                <a:noFill/>
                <a:miter lim="800000"/>
                <a:headEnd/>
                <a:tailEnd/>
              </a:ln>
            </p:spPr>
          </p:pic>
        </p:grpSp>
        <p:grpSp>
          <p:nvGrpSpPr>
            <p:cNvPr id="12" name="14 Grupo"/>
            <p:cNvGrpSpPr>
              <a:grpSpLocks/>
            </p:cNvGrpSpPr>
            <p:nvPr/>
          </p:nvGrpSpPr>
          <p:grpSpPr bwMode="auto">
            <a:xfrm>
              <a:off x="117475" y="4487877"/>
              <a:ext cx="5122863" cy="547688"/>
              <a:chOff x="117475" y="4857750"/>
              <a:chExt cx="5122863" cy="547688"/>
            </a:xfrm>
          </p:grpSpPr>
          <p:pic>
            <p:nvPicPr>
              <p:cNvPr id="16" name="8 Imagen" descr="FB.jpg"/>
              <p:cNvPicPr>
                <a:picLocks noChangeAspect="1"/>
              </p:cNvPicPr>
              <p:nvPr/>
            </p:nvPicPr>
            <p:blipFill>
              <a:blip r:embed="rId5" cstate="print"/>
              <a:srcRect/>
              <a:stretch>
                <a:fillRect/>
              </a:stretch>
            </p:blipFill>
            <p:spPr bwMode="auto">
              <a:xfrm>
                <a:off x="117475" y="4857750"/>
                <a:ext cx="547688" cy="547688"/>
              </a:xfrm>
              <a:prstGeom prst="rect">
                <a:avLst/>
              </a:prstGeom>
              <a:noFill/>
              <a:ln w="9525">
                <a:noFill/>
                <a:miter lim="800000"/>
                <a:headEnd/>
                <a:tailEnd/>
              </a:ln>
            </p:spPr>
          </p:pic>
          <p:sp>
            <p:nvSpPr>
              <p:cNvPr id="17" name="5 CuadroTexto"/>
              <p:cNvSpPr txBox="1">
                <a:spLocks noChangeArrowheads="1"/>
              </p:cNvSpPr>
              <p:nvPr/>
            </p:nvSpPr>
            <p:spPr bwMode="auto">
              <a:xfrm>
                <a:off x="676275" y="4894263"/>
                <a:ext cx="4564063" cy="461962"/>
              </a:xfrm>
              <a:prstGeom prst="rect">
                <a:avLst/>
              </a:prstGeom>
              <a:noFill/>
              <a:ln w="9525">
                <a:noFill/>
                <a:miter lim="800000"/>
                <a:headEnd/>
                <a:tailEnd/>
              </a:ln>
            </p:spPr>
            <p:txBody>
              <a:bodyPr>
                <a:spAutoFit/>
              </a:bodyPr>
              <a:lstStyle/>
              <a:p>
                <a:r>
                  <a:rPr lang="es-AR" sz="2400" dirty="0">
                    <a:latin typeface="Rockwell"/>
                  </a:rPr>
                  <a:t>Rally Latinoamericano de Innovación</a:t>
                </a:r>
              </a:p>
            </p:txBody>
          </p:sp>
        </p:grpSp>
        <p:grpSp>
          <p:nvGrpSpPr>
            <p:cNvPr id="13" name="15 Grupo"/>
            <p:cNvGrpSpPr>
              <a:grpSpLocks/>
            </p:cNvGrpSpPr>
            <p:nvPr/>
          </p:nvGrpSpPr>
          <p:grpSpPr bwMode="auto">
            <a:xfrm>
              <a:off x="139700" y="5067342"/>
              <a:ext cx="5100638" cy="515938"/>
              <a:chOff x="139700" y="5692775"/>
              <a:chExt cx="5100638" cy="515938"/>
            </a:xfrm>
          </p:grpSpPr>
          <p:pic>
            <p:nvPicPr>
              <p:cNvPr id="14" name="6 Imagen" descr="TW.jpg"/>
              <p:cNvPicPr>
                <a:picLocks noChangeAspect="1"/>
              </p:cNvPicPr>
              <p:nvPr/>
            </p:nvPicPr>
            <p:blipFill>
              <a:blip r:embed="rId6" cstate="print"/>
              <a:srcRect/>
              <a:stretch>
                <a:fillRect/>
              </a:stretch>
            </p:blipFill>
            <p:spPr bwMode="auto">
              <a:xfrm>
                <a:off x="139700" y="5692775"/>
                <a:ext cx="515938" cy="515938"/>
              </a:xfrm>
              <a:prstGeom prst="rect">
                <a:avLst/>
              </a:prstGeom>
              <a:noFill/>
              <a:ln w="9525">
                <a:noFill/>
                <a:miter lim="800000"/>
                <a:headEnd/>
                <a:tailEnd/>
              </a:ln>
            </p:spPr>
          </p:pic>
          <p:sp>
            <p:nvSpPr>
              <p:cNvPr id="15" name="5 CuadroTexto"/>
              <p:cNvSpPr txBox="1">
                <a:spLocks noChangeArrowheads="1"/>
              </p:cNvSpPr>
              <p:nvPr/>
            </p:nvSpPr>
            <p:spPr bwMode="auto">
              <a:xfrm>
                <a:off x="676275" y="5692775"/>
                <a:ext cx="4564063" cy="461963"/>
              </a:xfrm>
              <a:prstGeom prst="rect">
                <a:avLst/>
              </a:prstGeom>
              <a:noFill/>
              <a:ln w="9525">
                <a:noFill/>
                <a:miter lim="800000"/>
                <a:headEnd/>
                <a:tailEnd/>
              </a:ln>
            </p:spPr>
            <p:txBody>
              <a:bodyPr>
                <a:spAutoFit/>
              </a:bodyPr>
              <a:lstStyle/>
              <a:p>
                <a:r>
                  <a:rPr lang="es-AR" sz="2400" dirty="0">
                    <a:latin typeface="Rockwell"/>
                  </a:rPr>
                  <a:t>@</a:t>
                </a:r>
                <a:r>
                  <a:rPr lang="es-AR" sz="2400" dirty="0" err="1">
                    <a:latin typeface="Rockwell"/>
                  </a:rPr>
                  <a:t>RallyInnovacion</a:t>
                </a:r>
                <a:endParaRPr lang="es-AR" sz="2400" dirty="0">
                  <a:latin typeface="Rockwell"/>
                </a:endParaRPr>
              </a:p>
            </p:txBody>
          </p:sp>
        </p:grpSp>
      </p:grpSp>
    </p:spTree>
    <p:extLst>
      <p:ext uri="{BB962C8B-B14F-4D97-AF65-F5344CB8AC3E}">
        <p14:creationId xmlns:p14="http://schemas.microsoft.com/office/powerpoint/2010/main" val="364041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p:nvPr/>
        </p:nvPicPr>
        <p:blipFill>
          <a:blip r:embed="rId2" cstate="screen">
            <a:extLst>
              <a:ext uri="{28A0092B-C50C-407E-A947-70E740481C1C}">
                <a14:useLocalDpi xmlns:a14="http://schemas.microsoft.com/office/drawing/2010/main" val="0"/>
              </a:ext>
            </a:extLst>
          </a:blip>
          <a:stretch>
            <a:fillRect/>
          </a:stretch>
        </p:blipFill>
        <p:spPr>
          <a:xfrm>
            <a:off x="899592" y="1556792"/>
            <a:ext cx="7344816" cy="4536504"/>
          </a:xfrm>
          <a:prstGeom prst="rect">
            <a:avLst/>
          </a:prstGeom>
        </p:spPr>
      </p:pic>
    </p:spTree>
    <p:extLst>
      <p:ext uri="{BB962C8B-B14F-4D97-AF65-F5344CB8AC3E}">
        <p14:creationId xmlns:p14="http://schemas.microsoft.com/office/powerpoint/2010/main" val="289495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404664"/>
            <a:ext cx="4618855" cy="1143000"/>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a:normAutofit/>
          </a:bodyPr>
          <a:lstStyle/>
          <a:p>
            <a:r>
              <a:rPr lang="en-US" sz="3600" dirty="0">
                <a:solidFill>
                  <a:srgbClr val="800000"/>
                </a:solidFill>
              </a:rPr>
              <a:t>DESAFIOS</a:t>
            </a:r>
          </a:p>
        </p:txBody>
      </p:sp>
      <p:sp>
        <p:nvSpPr>
          <p:cNvPr id="3" name="Content Placeholder 2"/>
          <p:cNvSpPr>
            <a:spLocks noGrp="1"/>
          </p:cNvSpPr>
          <p:nvPr>
            <p:ph idx="1"/>
          </p:nvPr>
        </p:nvSpPr>
        <p:spPr>
          <a:xfrm>
            <a:off x="539552" y="2060848"/>
            <a:ext cx="7632848" cy="3456384"/>
          </a:xfrm>
          <a:solidFill>
            <a:schemeClr val="lt1">
              <a:alpha val="0"/>
            </a:schemeClr>
          </a:solidFill>
          <a:ln>
            <a:solidFill>
              <a:srgbClr val="800000"/>
            </a:solidFill>
          </a:ln>
        </p:spPr>
        <p:style>
          <a:lnRef idx="2">
            <a:schemeClr val="accent3"/>
          </a:lnRef>
          <a:fillRef idx="1">
            <a:schemeClr val="lt1"/>
          </a:fillRef>
          <a:effectRef idx="0">
            <a:schemeClr val="accent3"/>
          </a:effectRef>
          <a:fontRef idx="minor">
            <a:schemeClr val="dk1"/>
          </a:fontRef>
        </p:style>
        <p:txBody>
          <a:bodyPr/>
          <a:lstStyle/>
          <a:p>
            <a:pPr>
              <a:spcAft>
                <a:spcPts val="1200"/>
              </a:spcAft>
              <a:buFont typeface="Arial" panose="020B0604020202020204" pitchFamily="34" charset="0"/>
              <a:buChar char="•"/>
            </a:pPr>
            <a:r>
              <a:rPr lang="es-UY" dirty="0">
                <a:solidFill>
                  <a:schemeClr val="accent3"/>
                </a:solidFill>
              </a:rPr>
              <a:t>Problemas</a:t>
            </a:r>
            <a:r>
              <a:rPr lang="es-UY" b="1" dirty="0">
                <a:solidFill>
                  <a:schemeClr val="accent3"/>
                </a:solidFill>
              </a:rPr>
              <a:t> </a:t>
            </a:r>
            <a:r>
              <a:rPr lang="es-UY" dirty="0">
                <a:solidFill>
                  <a:schemeClr val="accent3"/>
                </a:solidFill>
              </a:rPr>
              <a:t>reales propuestos por empresas, organizaciones sin fines de lucro, gremiales empresarias, instituciones en general</a:t>
            </a:r>
          </a:p>
          <a:p>
            <a:pPr>
              <a:spcAft>
                <a:spcPts val="1200"/>
              </a:spcAft>
              <a:buFont typeface="Arial" panose="020B0604020202020204" pitchFamily="34" charset="0"/>
              <a:buChar char="•"/>
            </a:pPr>
            <a:r>
              <a:rPr lang="es-UY" dirty="0">
                <a:solidFill>
                  <a:schemeClr val="accent3"/>
                </a:solidFill>
              </a:rPr>
              <a:t>Están relacionados con necesidades de la región</a:t>
            </a:r>
          </a:p>
        </p:txBody>
      </p:sp>
    </p:spTree>
    <p:extLst>
      <p:ext uri="{BB962C8B-B14F-4D97-AF65-F5344CB8AC3E}">
        <p14:creationId xmlns:p14="http://schemas.microsoft.com/office/powerpoint/2010/main" val="317451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534605"/>
            <a:ext cx="5400600" cy="925985"/>
          </a:xfrm>
        </p:spPr>
        <p:txBody>
          <a:bodyPr>
            <a:noAutofit/>
          </a:bodyPr>
          <a:lstStyle/>
          <a:p>
            <a:r>
              <a:rPr lang="es-AR" sz="2400" b="1" dirty="0">
                <a:solidFill>
                  <a:srgbClr val="9BBB59"/>
                </a:solidFill>
                <a:latin typeface="+mn-lt"/>
              </a:rPr>
              <a:t>Solución</a:t>
            </a:r>
            <a:r>
              <a:rPr lang="es-AR" sz="4000" b="1" dirty="0">
                <a:solidFill>
                  <a:srgbClr val="9BBB59"/>
                </a:solidFill>
                <a:latin typeface="+mn-lt"/>
              </a:rPr>
              <a:t> </a:t>
            </a:r>
            <a:r>
              <a:rPr lang="es-AR" sz="2400" b="1" dirty="0">
                <a:solidFill>
                  <a:srgbClr val="9BBB59"/>
                </a:solidFill>
                <a:latin typeface="+mn-lt"/>
              </a:rPr>
              <a:t>habitacional para el trabajador agrario en campamento de trabajo</a:t>
            </a:r>
            <a:endParaRPr lang="es-AR" sz="4000" b="1" dirty="0">
              <a:solidFill>
                <a:srgbClr val="9BBB59"/>
              </a:solidFill>
              <a:latin typeface="+mn-lt"/>
            </a:endParaRPr>
          </a:p>
        </p:txBody>
      </p:sp>
      <p:sp>
        <p:nvSpPr>
          <p:cNvPr id="3" name="Marcador de contenido 2"/>
          <p:cNvSpPr>
            <a:spLocks noGrp="1"/>
          </p:cNvSpPr>
          <p:nvPr>
            <p:ph idx="1"/>
          </p:nvPr>
        </p:nvSpPr>
        <p:spPr>
          <a:xfrm>
            <a:off x="395536" y="2780928"/>
            <a:ext cx="5832648" cy="3672408"/>
          </a:xfrm>
        </p:spPr>
        <p:txBody>
          <a:bodyPr>
            <a:noAutofit/>
          </a:bodyPr>
          <a:lstStyle/>
          <a:p>
            <a:pPr marL="0" indent="0">
              <a:buNone/>
            </a:pPr>
            <a:r>
              <a:rPr lang="es-AR" sz="2400" b="1" dirty="0">
                <a:solidFill>
                  <a:srgbClr val="800000"/>
                </a:solidFill>
              </a:rPr>
              <a:t>Empresa:</a:t>
            </a:r>
            <a:r>
              <a:rPr lang="es-AR" sz="2400" dirty="0">
                <a:solidFill>
                  <a:srgbClr val="800000"/>
                </a:solidFill>
              </a:rPr>
              <a:t> RENATEA (Registro Nacional de Trabajadores y Empleadores Agrarios) – Argentina</a:t>
            </a:r>
            <a:br>
              <a:rPr lang="es-AR" sz="2400" dirty="0">
                <a:solidFill>
                  <a:srgbClr val="800000"/>
                </a:solidFill>
              </a:rPr>
            </a:br>
            <a:endParaRPr lang="es-AR" sz="2400" dirty="0">
              <a:solidFill>
                <a:srgbClr val="800000"/>
              </a:solidFill>
            </a:endParaRPr>
          </a:p>
          <a:p>
            <a:pPr marL="0" indent="0">
              <a:buNone/>
            </a:pPr>
            <a:r>
              <a:rPr lang="es-AR" sz="2000" b="1" dirty="0">
                <a:solidFill>
                  <a:schemeClr val="accent5">
                    <a:lumMod val="50000"/>
                  </a:schemeClr>
                </a:solidFill>
              </a:rPr>
              <a:t>Descripción del desafío:</a:t>
            </a:r>
            <a:r>
              <a:rPr lang="es-AR" sz="2000" dirty="0">
                <a:solidFill>
                  <a:schemeClr val="accent5">
                    <a:lumMod val="50000"/>
                  </a:schemeClr>
                </a:solidFill>
              </a:rPr>
              <a:t/>
            </a:r>
            <a:br>
              <a:rPr lang="es-AR" sz="2000" dirty="0">
                <a:solidFill>
                  <a:schemeClr val="accent5">
                    <a:lumMod val="50000"/>
                  </a:schemeClr>
                </a:solidFill>
              </a:rPr>
            </a:br>
            <a:r>
              <a:rPr lang="es-AR" sz="2000" dirty="0">
                <a:solidFill>
                  <a:schemeClr val="accent5">
                    <a:lumMod val="50000"/>
                  </a:schemeClr>
                </a:solidFill>
              </a:rPr>
              <a:t>El desafío consiste en buscar una propuesta innovadora de tipo de casa para el trabajador rural en campamento de trabajo; considerando las necesidades básicas y acondicionamientos para cada trabajador y su grupo familiar</a:t>
            </a:r>
            <a:r>
              <a:rPr lang="es-AR" sz="2000" dirty="0"/>
              <a:t>.</a:t>
            </a:r>
          </a:p>
          <a:p>
            <a:pPr marL="0" indent="0">
              <a:buNone/>
            </a:pPr>
            <a:endParaRPr lang="es-AR" sz="2400" dirty="0"/>
          </a:p>
          <a:p>
            <a:pPr marL="0" indent="0">
              <a:buNone/>
            </a:pPr>
            <a:r>
              <a:rPr lang="es-AR" sz="2400" dirty="0"/>
              <a:t/>
            </a:r>
            <a:br>
              <a:rPr lang="es-AR" sz="2400" dirty="0"/>
            </a:br>
            <a:endParaRPr lang="es-AR" sz="2400" dirty="0"/>
          </a:p>
        </p:txBody>
      </p:sp>
      <p:sp>
        <p:nvSpPr>
          <p:cNvPr id="12" name="11 CuadroTexto"/>
          <p:cNvSpPr txBox="1"/>
          <p:nvPr/>
        </p:nvSpPr>
        <p:spPr>
          <a:xfrm>
            <a:off x="3635895" y="260648"/>
            <a:ext cx="5500687" cy="112474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ctr" defTabSz="457200">
              <a:spcBef>
                <a:spcPct val="0"/>
              </a:spcBef>
              <a:buNone/>
              <a:defRPr sz="3600">
                <a:solidFill>
                  <a:srgbClr val="8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UY" dirty="0"/>
              <a:t> DESAFIOS</a:t>
            </a:r>
          </a:p>
          <a:p>
            <a:r>
              <a:rPr lang="es-UY" dirty="0"/>
              <a:t>(ejemplo 2014)</a:t>
            </a:r>
          </a:p>
        </p:txBody>
      </p:sp>
      <p:pic>
        <p:nvPicPr>
          <p:cNvPr id="2050" name="Picture 2" descr="http://www.rallydeinnovacion.org/images/desafio_n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140968"/>
            <a:ext cx="2667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p:cNvSpPr>
            <a:spLocks noGrp="1"/>
          </p:cNvSpPr>
          <p:nvPr>
            <p:ph idx="1"/>
          </p:nvPr>
        </p:nvSpPr>
        <p:spPr>
          <a:xfrm>
            <a:off x="104775" y="2131054"/>
            <a:ext cx="8093294" cy="4343698"/>
          </a:xfrm>
        </p:spPr>
        <p:txBody>
          <a:bodyPr vert="horz" lIns="91440" tIns="45720" rIns="91440" bIns="45720" rtlCol="0">
            <a:noAutofit/>
          </a:bodyPr>
          <a:lstStyle/>
          <a:p>
            <a:pPr marL="0" indent="0">
              <a:buNone/>
            </a:pPr>
            <a:r>
              <a:rPr lang="es-ES" altLang="es-ES" sz="2000" b="1" dirty="0">
                <a:solidFill>
                  <a:srgbClr val="660066"/>
                </a:solidFill>
              </a:rPr>
              <a:t>Organización: Secretaría de Desarrollo Sustentable </a:t>
            </a:r>
          </a:p>
          <a:p>
            <a:pPr marL="0" indent="0">
              <a:buNone/>
            </a:pPr>
            <a:r>
              <a:rPr lang="es-ES" altLang="es-ES" sz="2000" b="1" dirty="0">
                <a:solidFill>
                  <a:srgbClr val="660066"/>
                </a:solidFill>
              </a:rPr>
              <a:t>y Ambiente - Tierra del Fuego</a:t>
            </a:r>
            <a:endParaRPr lang="es-AR" sz="2000" b="1" dirty="0">
              <a:solidFill>
                <a:srgbClr val="660066"/>
              </a:solidFill>
            </a:endParaRPr>
          </a:p>
          <a:p>
            <a:pPr marL="0" lvl="0" indent="0" defTabSz="914400" eaLnBrk="0" fontAlgn="base" hangingPunct="0">
              <a:spcBef>
                <a:spcPct val="0"/>
              </a:spcBef>
              <a:spcAft>
                <a:spcPct val="0"/>
              </a:spcAft>
              <a:buNone/>
            </a:pPr>
            <a:endParaRPr lang="es-AR" sz="2400" b="1" dirty="0">
              <a:solidFill>
                <a:srgbClr val="215968"/>
              </a:solidFill>
            </a:endParaRPr>
          </a:p>
          <a:p>
            <a:pPr marL="0" lvl="0" indent="0" defTabSz="914400" eaLnBrk="0" fontAlgn="base" hangingPunct="0">
              <a:spcBef>
                <a:spcPct val="0"/>
              </a:spcBef>
              <a:spcAft>
                <a:spcPct val="0"/>
              </a:spcAft>
              <a:buNone/>
            </a:pPr>
            <a:r>
              <a:rPr lang="es-AR" sz="2400" b="1" dirty="0">
                <a:solidFill>
                  <a:srgbClr val="215968"/>
                </a:solidFill>
              </a:rPr>
              <a:t>Descripción del desafío:</a:t>
            </a:r>
          </a:p>
          <a:p>
            <a:pPr marL="0" lvl="0" indent="0" defTabSz="914400" eaLnBrk="0" fontAlgn="base" hangingPunct="0">
              <a:spcBef>
                <a:spcPct val="0"/>
              </a:spcBef>
              <a:spcAft>
                <a:spcPct val="0"/>
              </a:spcAft>
              <a:buNone/>
            </a:pPr>
            <a:r>
              <a:rPr lang="es-AR" sz="2400" b="1" dirty="0">
                <a:solidFill>
                  <a:srgbClr val="215968"/>
                </a:solidFill>
              </a:rPr>
              <a:t/>
            </a:r>
            <a:br>
              <a:rPr lang="es-AR" sz="2400" b="1" dirty="0">
                <a:solidFill>
                  <a:srgbClr val="215968"/>
                </a:solidFill>
              </a:rPr>
            </a:br>
            <a:r>
              <a:rPr lang="es-ES" altLang="es-ES" sz="1000" dirty="0">
                <a:solidFill>
                  <a:srgbClr val="727272"/>
                </a:solidFill>
                <a:latin typeface="Helvetica Neue"/>
              </a:rPr>
              <a:t> </a:t>
            </a:r>
            <a:r>
              <a:rPr lang="es-ES" altLang="es-ES" sz="2000" dirty="0">
                <a:solidFill>
                  <a:srgbClr val="215968"/>
                </a:solidFill>
              </a:rPr>
              <a:t>La actividad pesquera de centollas se realiza con trampas que se sumergen a profundidades de entre 50 y 100 metros en el mar.</a:t>
            </a:r>
          </a:p>
          <a:p>
            <a:pPr marL="0" lvl="0" indent="0" fontAlgn="base">
              <a:spcAft>
                <a:spcPct val="0"/>
              </a:spcAft>
              <a:buNone/>
            </a:pPr>
            <a:r>
              <a:rPr lang="es-ES" altLang="es-ES" sz="2000" dirty="0">
                <a:solidFill>
                  <a:srgbClr val="215968"/>
                </a:solidFill>
              </a:rPr>
              <a:t>Dichas trampas que capturan centollas y </a:t>
            </a:r>
            <a:r>
              <a:rPr lang="es-ES" altLang="es-ES" sz="2000" dirty="0" err="1">
                <a:solidFill>
                  <a:srgbClr val="215968"/>
                </a:solidFill>
              </a:rPr>
              <a:t>centollones</a:t>
            </a:r>
            <a:r>
              <a:rPr lang="es-ES" altLang="es-ES" sz="2000" dirty="0">
                <a:solidFill>
                  <a:srgbClr val="215968"/>
                </a:solidFill>
              </a:rPr>
              <a:t> (crustáceos), debido a las corrientes marinas eventualmente se extravían y continúan operando como trampas “fantasma”, es decir producen mortandad sin </a:t>
            </a:r>
            <a:r>
              <a:rPr lang="es-ES" altLang="es-ES" sz="2000" dirty="0" err="1">
                <a:solidFill>
                  <a:srgbClr val="215968"/>
                </a:solidFill>
              </a:rPr>
              <a:t>quese</a:t>
            </a:r>
            <a:r>
              <a:rPr lang="es-ES" altLang="es-ES" sz="2000" dirty="0">
                <a:solidFill>
                  <a:srgbClr val="215968"/>
                </a:solidFill>
              </a:rPr>
              <a:t> aprovechen los ejemplares que en ellas caen. El desafío se orienta a al diseño de sistema de recuperación que resulte práctico y económico de recuperación que resulte práctico y económico.</a:t>
            </a:r>
            <a:endParaRPr lang="es-AR" sz="1800" dirty="0">
              <a:solidFill>
                <a:srgbClr val="215968"/>
              </a:solidFill>
            </a:endParaRPr>
          </a:p>
        </p:txBody>
      </p:sp>
      <p:sp>
        <p:nvSpPr>
          <p:cNvPr id="13" name="Título 1"/>
          <p:cNvSpPr>
            <a:spLocks noGrp="1"/>
          </p:cNvSpPr>
          <p:nvPr>
            <p:ph type="title"/>
          </p:nvPr>
        </p:nvSpPr>
        <p:spPr>
          <a:xfrm>
            <a:off x="28575" y="1550745"/>
            <a:ext cx="6810375" cy="925985"/>
          </a:xfrm>
        </p:spPr>
        <p:txBody>
          <a:bodyPr>
            <a:normAutofit fontScale="90000"/>
          </a:bodyPr>
          <a:lstStyle/>
          <a:p>
            <a:pPr lvl="0"/>
            <a:r>
              <a:rPr lang="es-AR" sz="2700" b="1" dirty="0">
                <a:solidFill>
                  <a:srgbClr val="9BBB59"/>
                </a:solidFill>
                <a:latin typeface="+mn-lt"/>
              </a:rPr>
              <a:t>Recuperación de trampas </a:t>
            </a:r>
            <a:r>
              <a:rPr lang="es-AR" sz="2700" b="1" dirty="0" err="1">
                <a:solidFill>
                  <a:srgbClr val="9BBB59"/>
                </a:solidFill>
                <a:latin typeface="+mn-lt"/>
              </a:rPr>
              <a:t>centolleras</a:t>
            </a:r>
            <a:r>
              <a:rPr lang="es-AR" sz="2700" b="1" dirty="0">
                <a:solidFill>
                  <a:srgbClr val="9BBB59"/>
                </a:solidFill>
                <a:latin typeface="+mn-lt"/>
              </a:rPr>
              <a:t> </a:t>
            </a:r>
            <a:r>
              <a:rPr lang="es-ES" altLang="es-ES" sz="2800" b="1" dirty="0">
                <a:solidFill>
                  <a:srgbClr val="9BBB59"/>
                </a:solidFill>
              </a:rPr>
              <a:t/>
            </a:r>
            <a:br>
              <a:rPr lang="es-ES" altLang="es-ES" sz="2800" b="1" dirty="0">
                <a:solidFill>
                  <a:srgbClr val="9BBB59"/>
                </a:solidFill>
              </a:rPr>
            </a:br>
            <a:r>
              <a:rPr lang="es-ES" altLang="es-ES" sz="2800" b="1" dirty="0">
                <a:solidFill>
                  <a:srgbClr val="9BBB59"/>
                </a:solidFill>
              </a:rPr>
              <a:t/>
            </a:r>
            <a:br>
              <a:rPr lang="es-ES" altLang="es-ES" sz="2800" b="1" dirty="0">
                <a:solidFill>
                  <a:srgbClr val="9BBB59"/>
                </a:solidFill>
              </a:rPr>
            </a:br>
            <a:endParaRPr lang="es-AR" sz="2700" b="1" dirty="0">
              <a:solidFill>
                <a:srgbClr val="9BBB59"/>
              </a:solidFill>
              <a:latin typeface="+mn-lt"/>
            </a:endParaRPr>
          </a:p>
        </p:txBody>
      </p:sp>
      <p:pic>
        <p:nvPicPr>
          <p:cNvPr id="1026" name="Picture 2" descr="tierra del fue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575" y="-1728788"/>
            <a:ext cx="12287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entolla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403" y="1595700"/>
            <a:ext cx="230505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ollas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6165" y="2549003"/>
            <a:ext cx="2037183" cy="124611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3635895" y="260648"/>
            <a:ext cx="5500687" cy="112474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ctr" defTabSz="457200">
              <a:spcBef>
                <a:spcPct val="0"/>
              </a:spcBef>
              <a:buNone/>
              <a:defRPr sz="3600">
                <a:solidFill>
                  <a:srgbClr val="8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UY" dirty="0">
                <a:solidFill>
                  <a:srgbClr val="660066"/>
                </a:solidFill>
              </a:rPr>
              <a:t> DESAFIOS</a:t>
            </a:r>
          </a:p>
          <a:p>
            <a:r>
              <a:rPr lang="es-UY" dirty="0">
                <a:solidFill>
                  <a:srgbClr val="660066"/>
                </a:solidFill>
              </a:rPr>
              <a:t>(ejemplo 2015)</a:t>
            </a:r>
          </a:p>
        </p:txBody>
      </p:sp>
    </p:spTree>
    <p:extLst>
      <p:ext uri="{BB962C8B-B14F-4D97-AF65-F5344CB8AC3E}">
        <p14:creationId xmlns:p14="http://schemas.microsoft.com/office/powerpoint/2010/main" val="415880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p:cNvSpPr>
            <a:spLocks noGrp="1"/>
          </p:cNvSpPr>
          <p:nvPr>
            <p:ph idx="1"/>
          </p:nvPr>
        </p:nvSpPr>
        <p:spPr>
          <a:xfrm>
            <a:off x="104775" y="2131054"/>
            <a:ext cx="8093294" cy="4343698"/>
          </a:xfrm>
        </p:spPr>
        <p:txBody>
          <a:bodyPr vert="horz" lIns="91440" tIns="45720" rIns="91440" bIns="45720" rtlCol="0">
            <a:noAutofit/>
          </a:bodyPr>
          <a:lstStyle/>
          <a:p>
            <a:pPr marL="0" indent="0">
              <a:buNone/>
            </a:pPr>
            <a:r>
              <a:rPr lang="es-ES" altLang="es-ES" sz="2000" b="1" dirty="0">
                <a:solidFill>
                  <a:srgbClr val="660066"/>
                </a:solidFill>
              </a:rPr>
              <a:t>Organización: Empresa Cisco </a:t>
            </a:r>
            <a:r>
              <a:rPr lang="es-ES" altLang="es-ES" sz="2000" b="1" dirty="0" err="1">
                <a:solidFill>
                  <a:srgbClr val="660066"/>
                </a:solidFill>
              </a:rPr>
              <a:t>Systems</a:t>
            </a:r>
            <a:r>
              <a:rPr lang="es-ES" altLang="es-ES" sz="2000" b="1" dirty="0">
                <a:solidFill>
                  <a:srgbClr val="660066"/>
                </a:solidFill>
              </a:rPr>
              <a:t>, Inc.</a:t>
            </a:r>
            <a:endParaRPr lang="es-AR" sz="2000" b="1" dirty="0">
              <a:solidFill>
                <a:srgbClr val="660066"/>
              </a:solidFill>
            </a:endParaRPr>
          </a:p>
          <a:p>
            <a:pPr marL="0" lvl="0" indent="0" defTabSz="914400" eaLnBrk="0" fontAlgn="base" hangingPunct="0">
              <a:spcBef>
                <a:spcPct val="0"/>
              </a:spcBef>
              <a:spcAft>
                <a:spcPct val="0"/>
              </a:spcAft>
              <a:buNone/>
            </a:pPr>
            <a:endParaRPr lang="es-AR" sz="2400" b="1" dirty="0">
              <a:solidFill>
                <a:srgbClr val="215968"/>
              </a:solidFill>
            </a:endParaRPr>
          </a:p>
          <a:p>
            <a:pPr marL="0" lvl="0" indent="0" defTabSz="914400" eaLnBrk="0" fontAlgn="base" hangingPunct="0">
              <a:spcBef>
                <a:spcPct val="0"/>
              </a:spcBef>
              <a:spcAft>
                <a:spcPct val="0"/>
              </a:spcAft>
              <a:buNone/>
            </a:pPr>
            <a:r>
              <a:rPr lang="es-AR" sz="2400" b="1" dirty="0">
                <a:solidFill>
                  <a:srgbClr val="215968"/>
                </a:solidFill>
              </a:rPr>
              <a:t>Descripción del desafío:</a:t>
            </a:r>
          </a:p>
          <a:p>
            <a:pPr marL="0" lvl="0" indent="0" defTabSz="914400" eaLnBrk="0" fontAlgn="base" hangingPunct="0">
              <a:spcBef>
                <a:spcPct val="0"/>
              </a:spcBef>
              <a:spcAft>
                <a:spcPct val="0"/>
              </a:spcAft>
              <a:buNone/>
            </a:pPr>
            <a:r>
              <a:rPr lang="es-AR" sz="2400" b="1" dirty="0">
                <a:solidFill>
                  <a:srgbClr val="215968"/>
                </a:solidFill>
              </a:rPr>
              <a:t/>
            </a:r>
            <a:br>
              <a:rPr lang="es-AR" sz="2400" b="1" dirty="0">
                <a:solidFill>
                  <a:srgbClr val="215968"/>
                </a:solidFill>
              </a:rPr>
            </a:br>
            <a:r>
              <a:rPr lang="es-ES" altLang="es-ES" sz="1000" dirty="0">
                <a:solidFill>
                  <a:srgbClr val="727272"/>
                </a:solidFill>
                <a:latin typeface="Helvetica Neue"/>
              </a:rPr>
              <a:t> </a:t>
            </a:r>
            <a:r>
              <a:rPr lang="es-AR" altLang="es-ES" sz="2000" dirty="0">
                <a:solidFill>
                  <a:srgbClr val="215968"/>
                </a:solidFill>
              </a:rPr>
              <a:t>Cada año se descartan casi 1.5 billones de toneladas de comida porque se llegó a su fecha de vencimiento. Los efectos económicos y ambientales son increíbles. El desafío es diseñar un sistema que pueda reducir el desperdicio.</a:t>
            </a:r>
          </a:p>
          <a:p>
            <a:pPr marL="0" lvl="0" indent="0" defTabSz="914400" eaLnBrk="0" fontAlgn="base" hangingPunct="0">
              <a:spcBef>
                <a:spcPct val="0"/>
              </a:spcBef>
              <a:spcAft>
                <a:spcPct val="0"/>
              </a:spcAft>
              <a:buNone/>
            </a:pPr>
            <a:r>
              <a:rPr lang="es-AR" altLang="es-ES" sz="2000" dirty="0">
                <a:solidFill>
                  <a:srgbClr val="215968"/>
                </a:solidFill>
              </a:rPr>
              <a:t>La vida útil de cualquier alimento depende en gran parte de su manejo, de la forma de transporte y su almacenamiento. Sin embargo, las fechas de “Consumir antes de” son determinadas sin usar las condiciones reales de un alimento dado. En muchos casos las condiciones son tales que se descartan alimentos en perfecta condición.</a:t>
            </a:r>
          </a:p>
        </p:txBody>
      </p:sp>
      <p:sp>
        <p:nvSpPr>
          <p:cNvPr id="13" name="Título 1"/>
          <p:cNvSpPr>
            <a:spLocks noGrp="1"/>
          </p:cNvSpPr>
          <p:nvPr>
            <p:ph type="title"/>
          </p:nvPr>
        </p:nvSpPr>
        <p:spPr>
          <a:xfrm>
            <a:off x="28575" y="1550745"/>
            <a:ext cx="6810375" cy="925985"/>
          </a:xfrm>
        </p:spPr>
        <p:txBody>
          <a:bodyPr>
            <a:normAutofit fontScale="90000"/>
          </a:bodyPr>
          <a:lstStyle/>
          <a:p>
            <a:pPr lvl="0"/>
            <a:r>
              <a:rPr lang="es-AR" sz="2700" b="1" dirty="0">
                <a:solidFill>
                  <a:srgbClr val="9BBB59"/>
                </a:solidFill>
                <a:latin typeface="+mn-lt"/>
              </a:rPr>
              <a:t>Extender la Vida Útil de los Alimentos </a:t>
            </a:r>
            <a:r>
              <a:rPr lang="es-ES" altLang="es-ES" sz="2800" b="1" dirty="0">
                <a:solidFill>
                  <a:srgbClr val="9BBB59"/>
                </a:solidFill>
              </a:rPr>
              <a:t/>
            </a:r>
            <a:br>
              <a:rPr lang="es-ES" altLang="es-ES" sz="2800" b="1" dirty="0">
                <a:solidFill>
                  <a:srgbClr val="9BBB59"/>
                </a:solidFill>
              </a:rPr>
            </a:br>
            <a:r>
              <a:rPr lang="es-ES" altLang="es-ES" sz="2800" b="1" dirty="0">
                <a:solidFill>
                  <a:srgbClr val="9BBB59"/>
                </a:solidFill>
              </a:rPr>
              <a:t/>
            </a:r>
            <a:br>
              <a:rPr lang="es-ES" altLang="es-ES" sz="2800" b="1" dirty="0">
                <a:solidFill>
                  <a:srgbClr val="9BBB59"/>
                </a:solidFill>
              </a:rPr>
            </a:br>
            <a:endParaRPr lang="es-AR" sz="2700" b="1" dirty="0">
              <a:solidFill>
                <a:srgbClr val="9BBB59"/>
              </a:solidFill>
              <a:latin typeface="+mn-lt"/>
            </a:endParaRPr>
          </a:p>
        </p:txBody>
      </p:sp>
      <p:sp>
        <p:nvSpPr>
          <p:cNvPr id="12" name="11 CuadroTexto"/>
          <p:cNvSpPr txBox="1"/>
          <p:nvPr/>
        </p:nvSpPr>
        <p:spPr>
          <a:xfrm>
            <a:off x="3635895" y="260648"/>
            <a:ext cx="5500687" cy="1124745"/>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ctr" defTabSz="457200">
              <a:spcBef>
                <a:spcPct val="0"/>
              </a:spcBef>
              <a:buNone/>
              <a:defRPr sz="3600">
                <a:solidFill>
                  <a:srgbClr val="8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UY" dirty="0">
                <a:solidFill>
                  <a:srgbClr val="660066"/>
                </a:solidFill>
              </a:rPr>
              <a:t> DESAFIOS</a:t>
            </a:r>
          </a:p>
          <a:p>
            <a:r>
              <a:rPr lang="es-UY" dirty="0">
                <a:solidFill>
                  <a:srgbClr val="660066"/>
                </a:solidFill>
              </a:rPr>
              <a:t>(ejemplo 2015)</a:t>
            </a:r>
          </a:p>
        </p:txBody>
      </p:sp>
      <p:pic>
        <p:nvPicPr>
          <p:cNvPr id="3" name="Picture 2" descr="c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24" y="1821094"/>
            <a:ext cx="2000585" cy="106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332656"/>
            <a:ext cx="4834879" cy="1143000"/>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a:normAutofit/>
          </a:bodyPr>
          <a:lstStyle/>
          <a:p>
            <a:r>
              <a:rPr lang="es-UY" b="1" dirty="0">
                <a:solidFill>
                  <a:srgbClr val="660066"/>
                </a:solidFill>
              </a:rPr>
              <a:t>EQUIPOS</a:t>
            </a:r>
            <a:endParaRPr lang="en-US" dirty="0">
              <a:solidFill>
                <a:srgbClr val="660066"/>
              </a:solidFill>
            </a:endParaRPr>
          </a:p>
        </p:txBody>
      </p:sp>
      <p:sp>
        <p:nvSpPr>
          <p:cNvPr id="5" name="1 CuadroTexto"/>
          <p:cNvSpPr txBox="1"/>
          <p:nvPr/>
        </p:nvSpPr>
        <p:spPr>
          <a:xfrm>
            <a:off x="467544" y="1916832"/>
            <a:ext cx="8064896" cy="3954929"/>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spcBef>
                <a:spcPts val="600"/>
              </a:spcBef>
              <a:spcAft>
                <a:spcPts val="600"/>
              </a:spcAft>
              <a:buFont typeface="Arial" panose="020B0604020202020204" pitchFamily="34" charset="0"/>
              <a:buChar char="•"/>
            </a:pPr>
            <a:r>
              <a:rPr lang="es-UY" sz="2000" dirty="0">
                <a:solidFill>
                  <a:schemeClr val="accent5">
                    <a:lumMod val="50000"/>
                  </a:schemeClr>
                </a:solidFill>
              </a:rPr>
              <a:t>Integrantes: 4 como mínimo, 10 como máximo</a:t>
            </a:r>
          </a:p>
          <a:p>
            <a:pPr marL="342900" indent="-342900">
              <a:spcBef>
                <a:spcPts val="600"/>
              </a:spcBef>
              <a:spcAft>
                <a:spcPts val="600"/>
              </a:spcAft>
              <a:buFont typeface="Arial" panose="020B0604020202020204" pitchFamily="34" charset="0"/>
              <a:buChar char="•"/>
            </a:pPr>
            <a:r>
              <a:rPr lang="es-UY" sz="2000" b="1" dirty="0">
                <a:solidFill>
                  <a:schemeClr val="accent5">
                    <a:lumMod val="50000"/>
                  </a:schemeClr>
                </a:solidFill>
              </a:rPr>
              <a:t>Al menos 2 estudiantes de unidades académicas con carreras de ingeniería</a:t>
            </a:r>
          </a:p>
          <a:p>
            <a:pPr marL="342900" indent="-342900">
              <a:spcAft>
                <a:spcPts val="600"/>
              </a:spcAft>
              <a:buFont typeface="Arial" panose="020B0604020202020204" pitchFamily="34" charset="0"/>
              <a:buChar char="•"/>
            </a:pPr>
            <a:r>
              <a:rPr lang="es-UY" sz="2000" dirty="0">
                <a:solidFill>
                  <a:schemeClr val="accent5">
                    <a:lumMod val="50000"/>
                  </a:schemeClr>
                </a:solidFill>
              </a:rPr>
              <a:t>Pueden ser de otras carreras </a:t>
            </a:r>
            <a:r>
              <a:rPr lang="es-UY" sz="4400" b="1" dirty="0">
                <a:solidFill>
                  <a:schemeClr val="accent5">
                    <a:lumMod val="50000"/>
                  </a:schemeClr>
                </a:solidFill>
              </a:rPr>
              <a:t>SI</a:t>
            </a:r>
            <a:r>
              <a:rPr lang="es-UY" sz="4400" dirty="0">
                <a:solidFill>
                  <a:schemeClr val="accent5">
                    <a:lumMod val="50000"/>
                  </a:schemeClr>
                </a:solidFill>
              </a:rPr>
              <a:t> </a:t>
            </a:r>
            <a:r>
              <a:rPr lang="es-UY" sz="2000" dirty="0">
                <a:solidFill>
                  <a:schemeClr val="accent5">
                    <a:lumMod val="50000"/>
                  </a:schemeClr>
                </a:solidFill>
              </a:rPr>
              <a:t>(está abierto a estudiantes de todas las carreras, </a:t>
            </a:r>
            <a:r>
              <a:rPr lang="es-UY" sz="2400" b="1" dirty="0">
                <a:solidFill>
                  <a:schemeClr val="accent5">
                    <a:lumMod val="50000"/>
                  </a:schemeClr>
                </a:solidFill>
              </a:rPr>
              <a:t>se esperan y promueven </a:t>
            </a:r>
            <a:r>
              <a:rPr lang="es-UY" sz="2000" dirty="0">
                <a:solidFill>
                  <a:schemeClr val="accent5">
                    <a:lumMod val="50000"/>
                  </a:schemeClr>
                </a:solidFill>
              </a:rPr>
              <a:t>equipos </a:t>
            </a:r>
            <a:r>
              <a:rPr lang="es-UY" sz="2000" b="1" dirty="0">
                <a:solidFill>
                  <a:srgbClr val="660066"/>
                </a:solidFill>
              </a:rPr>
              <a:t>multidisciplinarios</a:t>
            </a:r>
            <a:r>
              <a:rPr lang="es-UY" sz="2000" dirty="0">
                <a:solidFill>
                  <a:schemeClr val="accent5">
                    <a:lumMod val="50000"/>
                  </a:schemeClr>
                </a:solidFill>
              </a:rPr>
              <a:t>)</a:t>
            </a:r>
          </a:p>
          <a:p>
            <a:pPr marL="342900" indent="-342900">
              <a:spcAft>
                <a:spcPts val="600"/>
              </a:spcAft>
              <a:buFont typeface="Arial" panose="020B0604020202020204" pitchFamily="34" charset="0"/>
              <a:buChar char="•"/>
            </a:pPr>
            <a:r>
              <a:rPr lang="es-UY" sz="2000" b="1" dirty="0">
                <a:solidFill>
                  <a:schemeClr val="accent5">
                    <a:lumMod val="50000"/>
                  </a:schemeClr>
                </a:solidFill>
              </a:rPr>
              <a:t>Pueden docentes formar parte del equipo </a:t>
            </a:r>
            <a:r>
              <a:rPr lang="es-UY" sz="4400" b="1" dirty="0">
                <a:solidFill>
                  <a:schemeClr val="accent5">
                    <a:lumMod val="50000"/>
                  </a:schemeClr>
                </a:solidFill>
              </a:rPr>
              <a:t>SI </a:t>
            </a:r>
            <a:r>
              <a:rPr lang="es-UY" dirty="0">
                <a:solidFill>
                  <a:schemeClr val="accent5">
                    <a:lumMod val="50000"/>
                  </a:schemeClr>
                </a:solidFill>
              </a:rPr>
              <a:t>(máximo 1 por equipo)</a:t>
            </a:r>
          </a:p>
          <a:p>
            <a:pPr marL="342900" indent="-342900">
              <a:spcAft>
                <a:spcPts val="600"/>
              </a:spcAft>
              <a:buFont typeface="Arial" panose="020B0604020202020204" pitchFamily="34" charset="0"/>
              <a:buChar char="•"/>
            </a:pPr>
            <a:r>
              <a:rPr lang="es-UY" sz="2000" dirty="0">
                <a:solidFill>
                  <a:schemeClr val="accent5">
                    <a:lumMod val="50000"/>
                  </a:schemeClr>
                </a:solidFill>
              </a:rPr>
              <a:t>Alguna otra persona puede formar parte del equipo: </a:t>
            </a:r>
            <a:r>
              <a:rPr lang="es-UY" sz="3600" b="1" dirty="0">
                <a:solidFill>
                  <a:schemeClr val="accent5">
                    <a:lumMod val="50000"/>
                  </a:schemeClr>
                </a:solidFill>
              </a:rPr>
              <a:t>SI </a:t>
            </a:r>
            <a:r>
              <a:rPr lang="es-UY" dirty="0">
                <a:solidFill>
                  <a:schemeClr val="accent5">
                    <a:lumMod val="50000"/>
                  </a:schemeClr>
                </a:solidFill>
              </a:rPr>
              <a:t>(Si es </a:t>
            </a:r>
            <a:r>
              <a:rPr lang="es-UY" b="1" dirty="0">
                <a:solidFill>
                  <a:schemeClr val="accent5">
                    <a:lumMod val="50000"/>
                  </a:schemeClr>
                </a:solidFill>
              </a:rPr>
              <a:t>graduado máximo 1 por equipo</a:t>
            </a:r>
            <a:r>
              <a:rPr lang="es-UY" dirty="0">
                <a:solidFill>
                  <a:schemeClr val="accent5">
                    <a:lumMod val="50000"/>
                  </a:schemeClr>
                </a:solidFill>
              </a:rPr>
              <a:t>, si es docente se considera como tal)</a:t>
            </a:r>
          </a:p>
        </p:txBody>
      </p:sp>
    </p:spTree>
    <p:extLst>
      <p:ext uri="{BB962C8B-B14F-4D97-AF65-F5344CB8AC3E}">
        <p14:creationId xmlns:p14="http://schemas.microsoft.com/office/powerpoint/2010/main" val="222913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04664"/>
            <a:ext cx="5400600" cy="1008112"/>
          </a:xfrm>
          <a:solidFill>
            <a:schemeClr val="lt1">
              <a:alpha val="0"/>
            </a:schemeClr>
          </a:solidFill>
        </p:spPr>
        <p:style>
          <a:lnRef idx="2">
            <a:schemeClr val="accent3"/>
          </a:lnRef>
          <a:fillRef idx="1">
            <a:schemeClr val="lt1"/>
          </a:fillRef>
          <a:effectRef idx="0">
            <a:schemeClr val="accent3"/>
          </a:effectRef>
          <a:fontRef idx="minor">
            <a:schemeClr val="dk1"/>
          </a:fontRef>
        </p:style>
        <p:txBody>
          <a:bodyPr>
            <a:noAutofit/>
          </a:bodyPr>
          <a:lstStyle/>
          <a:p>
            <a:r>
              <a:rPr lang="en-US" sz="2800" b="1" dirty="0">
                <a:solidFill>
                  <a:srgbClr val="660066"/>
                </a:solidFill>
              </a:rPr>
              <a:t>RESOLUCION DE LOS DESAFIOS</a:t>
            </a:r>
          </a:p>
        </p:txBody>
      </p:sp>
      <p:sp>
        <p:nvSpPr>
          <p:cNvPr id="4" name="1 CuadroTexto"/>
          <p:cNvSpPr txBox="1">
            <a:spLocks noGrp="1"/>
          </p:cNvSpPr>
          <p:nvPr>
            <p:ph idx="1"/>
          </p:nvPr>
        </p:nvSpPr>
        <p:spPr>
          <a:xfrm>
            <a:off x="235529" y="1548403"/>
            <a:ext cx="8503180" cy="51398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s-UY" sz="2400" b="1" dirty="0">
                <a:solidFill>
                  <a:schemeClr val="accent3">
                    <a:lumMod val="50000"/>
                  </a:schemeClr>
                </a:solidFill>
              </a:rPr>
              <a:t>Quienes</a:t>
            </a:r>
            <a:r>
              <a:rPr lang="es-UY" sz="2400" b="1" dirty="0"/>
              <a:t>: </a:t>
            </a:r>
            <a:r>
              <a:rPr lang="es-UY" sz="2400" b="1" dirty="0">
                <a:solidFill>
                  <a:schemeClr val="accent5">
                    <a:lumMod val="50000"/>
                  </a:schemeClr>
                </a:solidFill>
              </a:rPr>
              <a:t>los equipos</a:t>
            </a:r>
          </a:p>
          <a:p>
            <a:pPr marL="342900" indent="-342900">
              <a:spcAft>
                <a:spcPts val="1200"/>
              </a:spcAft>
              <a:buFont typeface="Arial" panose="020B0604020202020204" pitchFamily="34" charset="0"/>
              <a:buChar char="•"/>
            </a:pPr>
            <a:r>
              <a:rPr lang="es-UY" sz="2400" b="1" dirty="0">
                <a:solidFill>
                  <a:schemeClr val="accent3">
                    <a:lumMod val="50000"/>
                  </a:schemeClr>
                </a:solidFill>
              </a:rPr>
              <a:t>Dónde</a:t>
            </a:r>
            <a:r>
              <a:rPr lang="es-UY" sz="2400" dirty="0"/>
              <a:t>: </a:t>
            </a:r>
            <a:r>
              <a:rPr lang="es-UY" sz="2400" b="1" dirty="0">
                <a:solidFill>
                  <a:schemeClr val="accent5">
                    <a:lumMod val="50000"/>
                  </a:schemeClr>
                </a:solidFill>
              </a:rPr>
              <a:t>trabajando en las </a:t>
            </a:r>
            <a:r>
              <a:rPr lang="es-UY" sz="2800" b="1" dirty="0">
                <a:solidFill>
                  <a:srgbClr val="800000"/>
                </a:solidFill>
              </a:rPr>
              <a:t>sedes</a:t>
            </a:r>
            <a:r>
              <a:rPr lang="es-UY" sz="2400" b="1" dirty="0">
                <a:solidFill>
                  <a:schemeClr val="accent5">
                    <a:lumMod val="50000"/>
                  </a:schemeClr>
                </a:solidFill>
              </a:rPr>
              <a:t> (con total libertad para movilizarse donde prefieran)</a:t>
            </a:r>
          </a:p>
          <a:p>
            <a:pPr marL="342900" indent="-342900">
              <a:spcAft>
                <a:spcPts val="1200"/>
              </a:spcAft>
              <a:buFont typeface="Arial" panose="020B0604020202020204" pitchFamily="34" charset="0"/>
              <a:buChar char="•"/>
            </a:pPr>
            <a:r>
              <a:rPr lang="es-UY" sz="2400" dirty="0">
                <a:solidFill>
                  <a:schemeClr val="accent3">
                    <a:lumMod val="50000"/>
                  </a:schemeClr>
                </a:solidFill>
              </a:rPr>
              <a:t>Cómo expresan la solución: </a:t>
            </a:r>
            <a:r>
              <a:rPr lang="es-UY" sz="2400" dirty="0">
                <a:solidFill>
                  <a:schemeClr val="accent5">
                    <a:lumMod val="50000"/>
                  </a:schemeClr>
                </a:solidFill>
              </a:rPr>
              <a:t>video de hasta 3 minutos (se sube a </a:t>
            </a:r>
            <a:r>
              <a:rPr lang="es-UY" sz="2400" dirty="0" err="1">
                <a:solidFill>
                  <a:schemeClr val="accent5">
                    <a:lumMod val="50000"/>
                  </a:schemeClr>
                </a:solidFill>
              </a:rPr>
              <a:t>Youtube</a:t>
            </a:r>
            <a:r>
              <a:rPr lang="es-UY" sz="2400" dirty="0">
                <a:solidFill>
                  <a:schemeClr val="accent5">
                    <a:lumMod val="50000"/>
                  </a:schemeClr>
                </a:solidFill>
              </a:rPr>
              <a:t>) + un formulario (CANVAS (sustentabilidad))</a:t>
            </a:r>
          </a:p>
          <a:p>
            <a:pPr marL="342900" indent="-342900">
              <a:spcAft>
                <a:spcPts val="1200"/>
              </a:spcAft>
              <a:buFont typeface="Arial" panose="020B0604020202020204" pitchFamily="34" charset="0"/>
              <a:buChar char="•"/>
            </a:pPr>
            <a:r>
              <a:rPr lang="es-UY" sz="2400" b="1" dirty="0">
                <a:solidFill>
                  <a:schemeClr val="accent3">
                    <a:lumMod val="50000"/>
                  </a:schemeClr>
                </a:solidFill>
              </a:rPr>
              <a:t>Cuándo: </a:t>
            </a:r>
            <a:r>
              <a:rPr lang="es-UY" sz="2400" b="1" dirty="0">
                <a:solidFill>
                  <a:schemeClr val="accent5">
                    <a:lumMod val="50000"/>
                  </a:schemeClr>
                </a:solidFill>
              </a:rPr>
              <a:t>en Argentina desde el viernes 30 de septiembre a las 12:00 hs hasta el sábado 1 de octubre a las 16:00 hs </a:t>
            </a:r>
            <a:r>
              <a:rPr lang="es-UY" sz="2400" dirty="0">
                <a:solidFill>
                  <a:schemeClr val="accent5">
                    <a:lumMod val="50000"/>
                  </a:schemeClr>
                </a:solidFill>
              </a:rPr>
              <a:t>(los países trabajan en simultáneo, la hora local varía según su huso horario)</a:t>
            </a:r>
          </a:p>
          <a:p>
            <a:pPr marL="342900" indent="-342900">
              <a:spcAft>
                <a:spcPts val="1200"/>
              </a:spcAft>
              <a:buFont typeface="Arial" panose="020B0604020202020204" pitchFamily="34" charset="0"/>
              <a:buChar char="•"/>
            </a:pPr>
            <a:r>
              <a:rPr lang="es-UY" sz="2400" b="1" dirty="0">
                <a:solidFill>
                  <a:schemeClr val="accent3">
                    <a:lumMod val="50000"/>
                  </a:schemeClr>
                </a:solidFill>
              </a:rPr>
              <a:t>Premios previstos? </a:t>
            </a:r>
            <a:r>
              <a:rPr lang="es-UY" sz="2400" b="1" dirty="0">
                <a:solidFill>
                  <a:schemeClr val="accent5">
                    <a:lumMod val="50000"/>
                  </a:schemeClr>
                </a:solidFill>
              </a:rPr>
              <a:t>Depende de cada sede y de cada país. Se emitirán certificados para los ganadores en cada nivel.</a:t>
            </a:r>
          </a:p>
        </p:txBody>
      </p:sp>
    </p:spTree>
    <p:extLst>
      <p:ext uri="{BB962C8B-B14F-4D97-AF65-F5344CB8AC3E}">
        <p14:creationId xmlns:p14="http://schemas.microsoft.com/office/powerpoint/2010/main" val="357155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2603</TotalTime>
  <Words>913</Words>
  <Application>Microsoft Office PowerPoint</Application>
  <PresentationFormat>Presentación en pantalla (4:3)</PresentationFormat>
  <Paragraphs>186</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Helvetica Neue</vt:lpstr>
      <vt:lpstr>Rockwell</vt:lpstr>
      <vt:lpstr>Wingdings</vt:lpstr>
      <vt:lpstr>Office Theme</vt:lpstr>
      <vt:lpstr>Presentación de PowerPoint</vt:lpstr>
      <vt:lpstr>Presentación de PowerPoint</vt:lpstr>
      <vt:lpstr>Presentación de PowerPoint</vt:lpstr>
      <vt:lpstr>DESAFIOS</vt:lpstr>
      <vt:lpstr>Solución habitacional para el trabajador agrario en campamento de trabajo</vt:lpstr>
      <vt:lpstr>Recuperación de trampas centolleras   </vt:lpstr>
      <vt:lpstr>Extender la Vida Útil de los Alimentos   </vt:lpstr>
      <vt:lpstr>EQUIPOS</vt:lpstr>
      <vt:lpstr>RESOLUCION DE LOS DESAFIOS</vt:lpstr>
      <vt:lpstr>JURADOS</vt:lpstr>
      <vt:lpstr>Presentación de PowerPoint</vt:lpstr>
      <vt:lpstr>Presentación de PowerPoint</vt:lpstr>
      <vt:lpstr>CRONOGRAMA 2016 (Hora Colombia, Ecuador, México DF)</vt:lpstr>
      <vt:lpstr>CANALES DE COMUNICACIÓN PARA SEDES DE ECUADOR</vt:lpstr>
      <vt:lpstr>CANALES DE COMUNICACIÓN PARA PARTICIPANTES</vt:lpstr>
      <vt:lpstr>Presentación de PowerPoint</vt:lpstr>
      <vt:lpstr>CRONOGRAMA 2016                   (Hora locales)</vt:lpstr>
      <vt:lpstr>EDICIONES ANTERIORES</vt:lpstr>
      <vt:lpstr>CANALES DE COMUNICACIÓN PARA PAISES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Jany Piermarini</dc:creator>
  <cp:lastModifiedBy>Usuario</cp:lastModifiedBy>
  <cp:revision>72</cp:revision>
  <dcterms:created xsi:type="dcterms:W3CDTF">2015-08-13T15:10:28Z</dcterms:created>
  <dcterms:modified xsi:type="dcterms:W3CDTF">2016-09-09T17:51:03Z</dcterms:modified>
</cp:coreProperties>
</file>